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99" r:id="rId16"/>
    <p:sldId id="309" r:id="rId17"/>
    <p:sldId id="310" r:id="rId18"/>
    <p:sldId id="305" r:id="rId19"/>
    <p:sldId id="311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307" r:id="rId49"/>
    <p:sldId id="300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FEBDF-CB74-465F-96D9-4D8203C16C68}" type="datetimeFigureOut">
              <a:rPr lang="en-US" smtClean="0"/>
              <a:t>7/8/2009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31B55-28A5-47C6-87EF-82493CC192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A8E8-BADF-4B22-BD22-EBD23365AFB6}" type="datetime1">
              <a:rPr lang="en-US" smtClean="0"/>
              <a:t>7/8/2009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3CD1-7466-44C5-B15B-77C079F17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14EC0-95D2-4EEC-A62A-9D2F6781A594}" type="datetime1">
              <a:rPr lang="en-US" smtClean="0"/>
              <a:t>7/8/2009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3CD1-7466-44C5-B15B-77C079F17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F54DB-E957-4627-9FB5-1D5B404A8BC2}" type="datetime1">
              <a:rPr lang="en-US" smtClean="0"/>
              <a:t>7/8/2009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3CD1-7466-44C5-B15B-77C079F17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D27D-E966-44F8-966F-CDAE77E657EA}" type="datetime1">
              <a:rPr lang="en-US" smtClean="0"/>
              <a:t>7/8/2009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3CD1-7466-44C5-B15B-77C079F17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9215-34B9-44AB-9E77-EA300BEBB3FA}" type="datetime1">
              <a:rPr lang="en-US" smtClean="0"/>
              <a:t>7/8/2009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3CD1-7466-44C5-B15B-77C079F17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F0EC-26E0-4CCB-8156-2DECC9BB0F3D}" type="datetime1">
              <a:rPr lang="en-US" smtClean="0"/>
              <a:t>7/8/2009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3CD1-7466-44C5-B15B-77C079F17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4005-8B32-4296-8C45-D78763180554}" type="datetime1">
              <a:rPr lang="en-US" smtClean="0"/>
              <a:t>7/8/2009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3CD1-7466-44C5-B15B-77C079F17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34BA-4073-4ECD-9893-8B782DBA421D}" type="datetime1">
              <a:rPr lang="en-US" smtClean="0"/>
              <a:t>7/8/2009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3CD1-7466-44C5-B15B-77C079F17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8975-C48F-47CE-A9BF-E2917A257E00}" type="datetime1">
              <a:rPr lang="en-US" smtClean="0"/>
              <a:t>7/8/2009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3CD1-7466-44C5-B15B-77C079F17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8A3C6-B538-4485-A17D-3668C99E2B13}" type="datetime1">
              <a:rPr lang="en-US" smtClean="0"/>
              <a:t>7/8/2009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3CD1-7466-44C5-B15B-77C079F17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D77F-9ADA-43F1-B41F-000C3651F3E4}" type="datetime1">
              <a:rPr lang="en-US" smtClean="0"/>
              <a:t>7/8/2009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3CD1-7466-44C5-B15B-77C079F17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02FAE-B51D-4755-BDF7-E7CF729E4BF2}" type="datetime1">
              <a:rPr lang="en-US" smtClean="0"/>
              <a:t>7/8/2009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83CD1-7466-44C5-B15B-77C079F17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Anonymous Onion Routing Through Trust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0772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Aaron Johnson and Paul </a:t>
            </a:r>
            <a:r>
              <a:rPr lang="en-US" dirty="0" err="1" smtClean="0"/>
              <a:t>Syverson</a:t>
            </a:r>
            <a:endParaRPr lang="en-US" dirty="0" smtClean="0"/>
          </a:p>
          <a:p>
            <a:r>
              <a:rPr lang="en-US" sz="3000" dirty="0" smtClean="0"/>
              <a:t>22nd IEEE Computer Security Foundations Symposium</a:t>
            </a:r>
          </a:p>
          <a:p>
            <a:r>
              <a:rPr lang="en-US" dirty="0" smtClean="0"/>
              <a:t>July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3CD1-7466-44C5-B15B-77C079F177F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How Onion Routing Works</a:t>
            </a:r>
          </a:p>
        </p:txBody>
      </p:sp>
      <p:sp>
        <p:nvSpPr>
          <p:cNvPr id="40963" name="Oval 1027"/>
          <p:cNvSpPr>
            <a:spLocks noChangeArrowheads="1"/>
          </p:cNvSpPr>
          <p:nvPr/>
        </p:nvSpPr>
        <p:spPr bwMode="auto">
          <a:xfrm>
            <a:off x="2971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1028"/>
          <p:cNvSpPr>
            <a:spLocks noChangeArrowheads="1"/>
          </p:cNvSpPr>
          <p:nvPr/>
        </p:nvSpPr>
        <p:spPr bwMode="auto">
          <a:xfrm>
            <a:off x="4114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1029"/>
          <p:cNvSpPr>
            <a:spLocks noChangeArrowheads="1"/>
          </p:cNvSpPr>
          <p:nvPr/>
        </p:nvSpPr>
        <p:spPr bwMode="auto">
          <a:xfrm>
            <a:off x="2971800" y="22860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1031"/>
          <p:cNvSpPr>
            <a:spLocks noChangeArrowheads="1"/>
          </p:cNvSpPr>
          <p:nvPr/>
        </p:nvSpPr>
        <p:spPr bwMode="auto">
          <a:xfrm>
            <a:off x="4495800" y="21336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1032"/>
          <p:cNvSpPr>
            <a:spLocks noChangeArrowheads="1"/>
          </p:cNvSpPr>
          <p:nvPr/>
        </p:nvSpPr>
        <p:spPr bwMode="auto">
          <a:xfrm>
            <a:off x="3886200" y="2819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34"/>
          <p:cNvSpPr>
            <a:spLocks noChangeArrowheads="1"/>
          </p:cNvSpPr>
          <p:nvPr/>
        </p:nvSpPr>
        <p:spPr bwMode="auto">
          <a:xfrm>
            <a:off x="6477000" y="1905000"/>
            <a:ext cx="4572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035"/>
          <p:cNvSpPr>
            <a:spLocks noChangeArrowheads="1"/>
          </p:cNvSpPr>
          <p:nvPr/>
        </p:nvSpPr>
        <p:spPr bwMode="auto">
          <a:xfrm>
            <a:off x="1447800" y="19050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036"/>
          <p:cNvSpPr txBox="1">
            <a:spLocks noChangeArrowheads="1"/>
          </p:cNvSpPr>
          <p:nvPr/>
        </p:nvSpPr>
        <p:spPr bwMode="auto">
          <a:xfrm>
            <a:off x="14478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u</a:t>
            </a:r>
          </a:p>
        </p:txBody>
      </p:sp>
      <p:sp>
        <p:nvSpPr>
          <p:cNvPr id="40973" name="Text Box 1037"/>
          <p:cNvSpPr txBox="1">
            <a:spLocks noChangeArrowheads="1"/>
          </p:cNvSpPr>
          <p:nvPr/>
        </p:nvSpPr>
        <p:spPr bwMode="auto">
          <a:xfrm>
            <a:off x="64770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d</a:t>
            </a:r>
          </a:p>
        </p:txBody>
      </p:sp>
      <p:sp>
        <p:nvSpPr>
          <p:cNvPr id="40974" name="Text Box 1038"/>
          <p:cNvSpPr txBox="1">
            <a:spLocks noChangeArrowheads="1"/>
          </p:cNvSpPr>
          <p:nvPr/>
        </p:nvSpPr>
        <p:spPr bwMode="auto">
          <a:xfrm>
            <a:off x="990600" y="3581400"/>
            <a:ext cx="69342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 </a:t>
            </a:r>
            <a:r>
              <a:rPr lang="en-US" sz="2800" i="1" dirty="0"/>
              <a:t>u</a:t>
            </a:r>
            <a:r>
              <a:rPr lang="en-US" sz="2800" dirty="0"/>
              <a:t> creates  </a:t>
            </a:r>
            <a:r>
              <a:rPr lang="en-US" sz="2800" i="1" dirty="0" smtClean="0"/>
              <a:t>l</a:t>
            </a:r>
            <a:r>
              <a:rPr lang="en-US" sz="2800" dirty="0" smtClean="0"/>
              <a:t>-hop </a:t>
            </a:r>
            <a:r>
              <a:rPr lang="en-US" sz="2800" b="1" dirty="0"/>
              <a:t>circuit</a:t>
            </a:r>
            <a:r>
              <a:rPr lang="en-US" sz="2800" dirty="0"/>
              <a:t> through routers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 </a:t>
            </a:r>
            <a:r>
              <a:rPr lang="en-US" sz="2800" i="1" dirty="0"/>
              <a:t>u</a:t>
            </a:r>
            <a:r>
              <a:rPr lang="en-US" sz="2800" dirty="0"/>
              <a:t> opens a stream in the circuit to </a:t>
            </a:r>
            <a:r>
              <a:rPr lang="en-US" sz="2800" i="1" dirty="0"/>
              <a:t>d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Data is exchanged</a:t>
            </a:r>
          </a:p>
        </p:txBody>
      </p:sp>
      <p:sp>
        <p:nvSpPr>
          <p:cNvPr id="40975" name="Line 1039"/>
          <p:cNvSpPr>
            <a:spLocks noChangeShapeType="1"/>
          </p:cNvSpPr>
          <p:nvPr/>
        </p:nvSpPr>
        <p:spPr bwMode="auto">
          <a:xfrm flipV="1">
            <a:off x="1905000" y="1600200"/>
            <a:ext cx="1066800" cy="457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6" name="Line 1040"/>
          <p:cNvSpPr>
            <a:spLocks noChangeShapeType="1"/>
          </p:cNvSpPr>
          <p:nvPr/>
        </p:nvSpPr>
        <p:spPr bwMode="auto">
          <a:xfrm>
            <a:off x="3276600" y="1752600"/>
            <a:ext cx="685800" cy="10668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7" name="Line 1041"/>
          <p:cNvSpPr>
            <a:spLocks noChangeShapeType="1"/>
          </p:cNvSpPr>
          <p:nvPr/>
        </p:nvSpPr>
        <p:spPr bwMode="auto">
          <a:xfrm flipV="1">
            <a:off x="4267200" y="2514600"/>
            <a:ext cx="304800" cy="3810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8" name="Line 1042"/>
          <p:cNvSpPr>
            <a:spLocks noChangeShapeType="1"/>
          </p:cNvSpPr>
          <p:nvPr/>
        </p:nvSpPr>
        <p:spPr bwMode="auto">
          <a:xfrm flipV="1">
            <a:off x="4953000" y="2209800"/>
            <a:ext cx="1524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2" name="Text Box 1046"/>
          <p:cNvSpPr txBox="1">
            <a:spLocks noChangeArrowheads="1"/>
          </p:cNvSpPr>
          <p:nvPr/>
        </p:nvSpPr>
        <p:spPr bwMode="auto">
          <a:xfrm>
            <a:off x="5943600" y="1828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</a:t>
            </a:r>
            <a:endParaRPr lang="en-US" baseline="-25000"/>
          </a:p>
        </p:txBody>
      </p:sp>
      <p:sp>
        <p:nvSpPr>
          <p:cNvPr id="40983" name="Text Box 1047"/>
          <p:cNvSpPr txBox="1">
            <a:spLocks noChangeArrowheads="1"/>
          </p:cNvSpPr>
          <p:nvPr/>
        </p:nvSpPr>
        <p:spPr bwMode="auto">
          <a:xfrm>
            <a:off x="2971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1</a:t>
            </a:r>
          </a:p>
        </p:txBody>
      </p:sp>
      <p:sp>
        <p:nvSpPr>
          <p:cNvPr id="40984" name="Text Box 1048"/>
          <p:cNvSpPr txBox="1">
            <a:spLocks noChangeArrowheads="1"/>
          </p:cNvSpPr>
          <p:nvPr/>
        </p:nvSpPr>
        <p:spPr bwMode="auto">
          <a:xfrm>
            <a:off x="4114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40985" name="Text Box 1049"/>
          <p:cNvSpPr txBox="1">
            <a:spLocks noChangeArrowheads="1"/>
          </p:cNvSpPr>
          <p:nvPr/>
        </p:nvSpPr>
        <p:spPr bwMode="auto">
          <a:xfrm>
            <a:off x="4495800" y="2057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3</a:t>
            </a:r>
          </a:p>
        </p:txBody>
      </p:sp>
      <p:sp>
        <p:nvSpPr>
          <p:cNvPr id="40986" name="Text Box 1050"/>
          <p:cNvSpPr txBox="1">
            <a:spLocks noChangeArrowheads="1"/>
          </p:cNvSpPr>
          <p:nvPr/>
        </p:nvSpPr>
        <p:spPr bwMode="auto">
          <a:xfrm>
            <a:off x="3886200" y="2743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40987" name="Text Box 1051"/>
          <p:cNvSpPr txBox="1">
            <a:spLocks noChangeArrowheads="1"/>
          </p:cNvSpPr>
          <p:nvPr/>
        </p:nvSpPr>
        <p:spPr bwMode="auto">
          <a:xfrm>
            <a:off x="2971800" y="2209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How Onion Routing Works</a:t>
            </a:r>
          </a:p>
        </p:txBody>
      </p:sp>
      <p:sp>
        <p:nvSpPr>
          <p:cNvPr id="39939" name="Oval 3"/>
          <p:cNvSpPr>
            <a:spLocks noChangeArrowheads="1"/>
          </p:cNvSpPr>
          <p:nvPr/>
        </p:nvSpPr>
        <p:spPr bwMode="auto">
          <a:xfrm>
            <a:off x="2971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4114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2971800" y="22860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4495800" y="21336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3886200" y="2819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Oval 10"/>
          <p:cNvSpPr>
            <a:spLocks noChangeArrowheads="1"/>
          </p:cNvSpPr>
          <p:nvPr/>
        </p:nvSpPr>
        <p:spPr bwMode="auto">
          <a:xfrm>
            <a:off x="6477000" y="1905000"/>
            <a:ext cx="4572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Oval 11"/>
          <p:cNvSpPr>
            <a:spLocks noChangeArrowheads="1"/>
          </p:cNvSpPr>
          <p:nvPr/>
        </p:nvSpPr>
        <p:spPr bwMode="auto">
          <a:xfrm>
            <a:off x="1447800" y="19050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14478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u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64770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d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990600" y="3581400"/>
            <a:ext cx="69342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 </a:t>
            </a:r>
            <a:r>
              <a:rPr lang="en-US" sz="2800" i="1" dirty="0"/>
              <a:t>u</a:t>
            </a:r>
            <a:r>
              <a:rPr lang="en-US" sz="2800" dirty="0"/>
              <a:t> creates  </a:t>
            </a:r>
            <a:r>
              <a:rPr lang="en-US" sz="2800" i="1" dirty="0" smtClean="0"/>
              <a:t>l</a:t>
            </a:r>
            <a:r>
              <a:rPr lang="en-US" sz="2800" dirty="0" smtClean="0"/>
              <a:t>-hop </a:t>
            </a:r>
            <a:r>
              <a:rPr lang="en-US" sz="2800" b="1" dirty="0"/>
              <a:t>circuit</a:t>
            </a:r>
            <a:r>
              <a:rPr lang="en-US" sz="2800" dirty="0"/>
              <a:t> through routers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 </a:t>
            </a:r>
            <a:r>
              <a:rPr lang="en-US" sz="2800" i="1" dirty="0"/>
              <a:t>u</a:t>
            </a:r>
            <a:r>
              <a:rPr lang="en-US" sz="2800" dirty="0"/>
              <a:t> opens a stream in the circuit to </a:t>
            </a:r>
            <a:r>
              <a:rPr lang="en-US" sz="2800" i="1" dirty="0"/>
              <a:t>d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Data is exchanged</a:t>
            </a:r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flipV="1">
            <a:off x="1905000" y="1600200"/>
            <a:ext cx="1066800" cy="457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3276600" y="1752600"/>
            <a:ext cx="685800" cy="10668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 flipV="1">
            <a:off x="4267200" y="2514600"/>
            <a:ext cx="304800" cy="3810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 flipV="1">
            <a:off x="4953000" y="2209800"/>
            <a:ext cx="1524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4953000" y="1905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m’</a:t>
            </a:r>
            <a:endParaRPr lang="en-US" baseline="-25000"/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2971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1</a:t>
            </a:r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4114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4495800" y="2057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3</a:t>
            </a: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3886200" y="2743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2971800" y="2209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How Onion Routing Works</a:t>
            </a:r>
          </a:p>
        </p:txBody>
      </p:sp>
      <p:sp>
        <p:nvSpPr>
          <p:cNvPr id="38915" name="Oval 3"/>
          <p:cNvSpPr>
            <a:spLocks noChangeArrowheads="1"/>
          </p:cNvSpPr>
          <p:nvPr/>
        </p:nvSpPr>
        <p:spPr bwMode="auto">
          <a:xfrm>
            <a:off x="2971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4114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2971800" y="22860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Oval 7"/>
          <p:cNvSpPr>
            <a:spLocks noChangeArrowheads="1"/>
          </p:cNvSpPr>
          <p:nvPr/>
        </p:nvSpPr>
        <p:spPr bwMode="auto">
          <a:xfrm>
            <a:off x="4495800" y="21336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Oval 8"/>
          <p:cNvSpPr>
            <a:spLocks noChangeArrowheads="1"/>
          </p:cNvSpPr>
          <p:nvPr/>
        </p:nvSpPr>
        <p:spPr bwMode="auto">
          <a:xfrm>
            <a:off x="3886200" y="2819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Oval 10"/>
          <p:cNvSpPr>
            <a:spLocks noChangeArrowheads="1"/>
          </p:cNvSpPr>
          <p:nvPr/>
        </p:nvSpPr>
        <p:spPr bwMode="auto">
          <a:xfrm>
            <a:off x="6477000" y="1905000"/>
            <a:ext cx="4572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Oval 11"/>
          <p:cNvSpPr>
            <a:spLocks noChangeArrowheads="1"/>
          </p:cNvSpPr>
          <p:nvPr/>
        </p:nvSpPr>
        <p:spPr bwMode="auto">
          <a:xfrm>
            <a:off x="1447800" y="19050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14478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u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64770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d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990600" y="3581400"/>
            <a:ext cx="69342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 </a:t>
            </a:r>
            <a:r>
              <a:rPr lang="en-US" sz="2800" i="1" dirty="0"/>
              <a:t>u</a:t>
            </a:r>
            <a:r>
              <a:rPr lang="en-US" sz="2800" dirty="0"/>
              <a:t> creates  </a:t>
            </a:r>
            <a:r>
              <a:rPr lang="en-US" sz="2800" i="1" dirty="0" smtClean="0"/>
              <a:t>l</a:t>
            </a:r>
            <a:r>
              <a:rPr lang="en-US" sz="2800" dirty="0" smtClean="0"/>
              <a:t>-hop </a:t>
            </a:r>
            <a:r>
              <a:rPr lang="en-US" sz="2800" b="1" dirty="0"/>
              <a:t>circuit</a:t>
            </a:r>
            <a:r>
              <a:rPr lang="en-US" sz="2800" dirty="0"/>
              <a:t> through routers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 </a:t>
            </a:r>
            <a:r>
              <a:rPr lang="en-US" sz="2800" i="1" dirty="0"/>
              <a:t>u</a:t>
            </a:r>
            <a:r>
              <a:rPr lang="en-US" sz="2800" dirty="0"/>
              <a:t> opens a stream in the circuit to </a:t>
            </a:r>
            <a:r>
              <a:rPr lang="en-US" sz="2800" i="1" dirty="0"/>
              <a:t>d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Data is exchanged</a:t>
            </a:r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 flipV="1">
            <a:off x="1905000" y="1600200"/>
            <a:ext cx="1066800" cy="457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3276600" y="1752600"/>
            <a:ext cx="685800" cy="10668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 flipV="1">
            <a:off x="4267200" y="2514600"/>
            <a:ext cx="304800" cy="3810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 flipV="1">
            <a:off x="4953000" y="2209800"/>
            <a:ext cx="1524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4343400" y="2743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{m’}</a:t>
            </a:r>
            <a:r>
              <a:rPr lang="en-US" baseline="-25000"/>
              <a:t>3</a:t>
            </a:r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2971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1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4114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4495800" y="2057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3</a:t>
            </a: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3886200" y="2743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2971800" y="2209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How Onion Routing Works</a:t>
            </a:r>
          </a:p>
        </p:txBody>
      </p:sp>
      <p:sp>
        <p:nvSpPr>
          <p:cNvPr id="43011" name="Oval 3"/>
          <p:cNvSpPr>
            <a:spLocks noChangeArrowheads="1"/>
          </p:cNvSpPr>
          <p:nvPr/>
        </p:nvSpPr>
        <p:spPr bwMode="auto">
          <a:xfrm>
            <a:off x="2971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4114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2971800" y="22860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4495800" y="21336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3886200" y="2819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6477000" y="1905000"/>
            <a:ext cx="4572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Oval 11"/>
          <p:cNvSpPr>
            <a:spLocks noChangeArrowheads="1"/>
          </p:cNvSpPr>
          <p:nvPr/>
        </p:nvSpPr>
        <p:spPr bwMode="auto">
          <a:xfrm>
            <a:off x="1447800" y="19050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14478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u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64770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d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990600" y="3581400"/>
            <a:ext cx="69342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 </a:t>
            </a:r>
            <a:r>
              <a:rPr lang="en-US" sz="2800" i="1" dirty="0"/>
              <a:t>u</a:t>
            </a:r>
            <a:r>
              <a:rPr lang="en-US" sz="2800" dirty="0"/>
              <a:t> creates  </a:t>
            </a:r>
            <a:r>
              <a:rPr lang="en-US" sz="2800" i="1" dirty="0" smtClean="0"/>
              <a:t>l</a:t>
            </a:r>
            <a:r>
              <a:rPr lang="en-US" sz="2800" dirty="0" smtClean="0"/>
              <a:t>-hop </a:t>
            </a:r>
            <a:r>
              <a:rPr lang="en-US" sz="2800" b="1" dirty="0"/>
              <a:t>circuit</a:t>
            </a:r>
            <a:r>
              <a:rPr lang="en-US" sz="2800" dirty="0"/>
              <a:t> through routers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 </a:t>
            </a:r>
            <a:r>
              <a:rPr lang="en-US" sz="2800" i="1" dirty="0"/>
              <a:t>u</a:t>
            </a:r>
            <a:r>
              <a:rPr lang="en-US" sz="2800" dirty="0"/>
              <a:t> opens a stream in the circuit to </a:t>
            </a:r>
            <a:r>
              <a:rPr lang="en-US" sz="2800" i="1" dirty="0"/>
              <a:t>d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Data is exchanged</a:t>
            </a:r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 flipV="1">
            <a:off x="1905000" y="1600200"/>
            <a:ext cx="1066800" cy="457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3276600" y="1752600"/>
            <a:ext cx="685800" cy="10668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 flipV="1">
            <a:off x="4267200" y="2514600"/>
            <a:ext cx="304800" cy="3810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 flipV="1">
            <a:off x="4953000" y="2209800"/>
            <a:ext cx="1524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2286000" y="1828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{{m’}</a:t>
            </a:r>
            <a:r>
              <a:rPr lang="en-US" baseline="-25000"/>
              <a:t>3</a:t>
            </a:r>
            <a:r>
              <a:rPr lang="en-US"/>
              <a:t>}</a:t>
            </a:r>
            <a:r>
              <a:rPr lang="en-US" baseline="-25000"/>
              <a:t>4</a:t>
            </a: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2971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1</a:t>
            </a: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4114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4495800" y="2057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3</a:t>
            </a: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3886200" y="2743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2971800" y="2209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How Onion Routing Works</a:t>
            </a:r>
          </a:p>
        </p:txBody>
      </p:sp>
      <p:sp>
        <p:nvSpPr>
          <p:cNvPr id="44035" name="Oval 3"/>
          <p:cNvSpPr>
            <a:spLocks noChangeArrowheads="1"/>
          </p:cNvSpPr>
          <p:nvPr/>
        </p:nvSpPr>
        <p:spPr bwMode="auto">
          <a:xfrm>
            <a:off x="2971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4114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2971800" y="22860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4495800" y="21336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Oval 8"/>
          <p:cNvSpPr>
            <a:spLocks noChangeArrowheads="1"/>
          </p:cNvSpPr>
          <p:nvPr/>
        </p:nvSpPr>
        <p:spPr bwMode="auto">
          <a:xfrm>
            <a:off x="3886200" y="2819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Oval 10"/>
          <p:cNvSpPr>
            <a:spLocks noChangeArrowheads="1"/>
          </p:cNvSpPr>
          <p:nvPr/>
        </p:nvSpPr>
        <p:spPr bwMode="auto">
          <a:xfrm>
            <a:off x="6477000" y="1905000"/>
            <a:ext cx="4572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Oval 11"/>
          <p:cNvSpPr>
            <a:spLocks noChangeArrowheads="1"/>
          </p:cNvSpPr>
          <p:nvPr/>
        </p:nvSpPr>
        <p:spPr bwMode="auto">
          <a:xfrm>
            <a:off x="1447800" y="19050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14478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u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64770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d</a:t>
            </a: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990600" y="3581400"/>
            <a:ext cx="69342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 </a:t>
            </a:r>
            <a:r>
              <a:rPr lang="en-US" sz="2800" i="1" dirty="0"/>
              <a:t>u</a:t>
            </a:r>
            <a:r>
              <a:rPr lang="en-US" sz="2800" dirty="0"/>
              <a:t> creates  </a:t>
            </a:r>
            <a:r>
              <a:rPr lang="en-US" sz="2800" i="1" dirty="0" smtClean="0"/>
              <a:t>l</a:t>
            </a:r>
            <a:r>
              <a:rPr lang="en-US" sz="2800" dirty="0" smtClean="0"/>
              <a:t>-hop </a:t>
            </a:r>
            <a:r>
              <a:rPr lang="en-US" sz="2800" b="1" dirty="0"/>
              <a:t>circuit</a:t>
            </a:r>
            <a:r>
              <a:rPr lang="en-US" sz="2800" dirty="0"/>
              <a:t> through routers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 </a:t>
            </a:r>
            <a:r>
              <a:rPr lang="en-US" sz="2800" i="1" dirty="0"/>
              <a:t>u</a:t>
            </a:r>
            <a:r>
              <a:rPr lang="en-US" sz="2800" dirty="0"/>
              <a:t> opens a stream in the circuit to </a:t>
            </a:r>
            <a:r>
              <a:rPr lang="en-US" sz="2800" i="1" dirty="0"/>
              <a:t>d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Data is exchanged</a:t>
            </a:r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 flipV="1">
            <a:off x="1905000" y="1600200"/>
            <a:ext cx="1066800" cy="457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3276600" y="1752600"/>
            <a:ext cx="685800" cy="10668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 flipV="1">
            <a:off x="4267200" y="2514600"/>
            <a:ext cx="304800" cy="3810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 flipV="1">
            <a:off x="4953000" y="2209800"/>
            <a:ext cx="1524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762000" y="13716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{{{m’}</a:t>
            </a:r>
            <a:r>
              <a:rPr lang="en-US" baseline="-25000" dirty="0"/>
              <a:t>3</a:t>
            </a:r>
            <a:r>
              <a:rPr lang="en-US" dirty="0"/>
              <a:t>}</a:t>
            </a:r>
            <a:r>
              <a:rPr lang="en-US" baseline="-25000" dirty="0"/>
              <a:t>4</a:t>
            </a:r>
            <a:r>
              <a:rPr lang="en-US" dirty="0"/>
              <a:t>}</a:t>
            </a:r>
            <a:r>
              <a:rPr lang="en-US" baseline="-25000" dirty="0"/>
              <a:t>1</a:t>
            </a:r>
          </a:p>
        </p:txBody>
      </p:sp>
      <p:sp>
        <p:nvSpPr>
          <p:cNvPr id="44056" name="Text Box 24"/>
          <p:cNvSpPr txBox="1">
            <a:spLocks noChangeArrowheads="1"/>
          </p:cNvSpPr>
          <p:nvPr/>
        </p:nvSpPr>
        <p:spPr bwMode="auto">
          <a:xfrm>
            <a:off x="2971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1</a:t>
            </a:r>
          </a:p>
        </p:txBody>
      </p:sp>
      <p:sp>
        <p:nvSpPr>
          <p:cNvPr id="44057" name="Text Box 25"/>
          <p:cNvSpPr txBox="1">
            <a:spLocks noChangeArrowheads="1"/>
          </p:cNvSpPr>
          <p:nvPr/>
        </p:nvSpPr>
        <p:spPr bwMode="auto">
          <a:xfrm>
            <a:off x="4114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4495800" y="2057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3</a:t>
            </a: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3886200" y="2743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2971800" y="2209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/>
              <a:t>Onion Routing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57200" y="914400"/>
            <a:ext cx="8686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/>
              <a:t>  Practical design with low latency and overhead</a:t>
            </a:r>
            <a:br>
              <a:rPr lang="en-US" sz="3200" dirty="0"/>
            </a:br>
            <a:endParaRPr lang="en-US" sz="32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/>
              <a:t>  </a:t>
            </a:r>
            <a:br>
              <a:rPr lang="en-US" sz="3200" dirty="0"/>
            </a:br>
            <a:endParaRPr lang="en-US" sz="3200" dirty="0"/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3200" dirty="0"/>
              <a:t> Open source implementation </a:t>
            </a:r>
            <a:r>
              <a:rPr lang="en-US" sz="3200" dirty="0" smtClean="0"/>
              <a:t>(</a:t>
            </a:r>
            <a:r>
              <a:rPr lang="en-US" sz="3200" i="1" dirty="0" smtClean="0"/>
              <a:t>http://www.torproject.org/</a:t>
            </a:r>
            <a:r>
              <a:rPr lang="en-US" sz="3200" dirty="0" smtClean="0"/>
              <a:t>)</a:t>
            </a:r>
            <a:endParaRPr lang="en-US" sz="3200" dirty="0"/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3200" dirty="0"/>
              <a:t> Over </a:t>
            </a:r>
            <a:r>
              <a:rPr lang="en-US" sz="3200" dirty="0" smtClean="0"/>
              <a:t>1500 </a:t>
            </a:r>
            <a:r>
              <a:rPr lang="en-US" sz="3200" dirty="0"/>
              <a:t>volunteer routers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3200" dirty="0"/>
              <a:t> Estimated 200,000 users</a:t>
            </a:r>
          </a:p>
        </p:txBody>
      </p:sp>
      <p:pic>
        <p:nvPicPr>
          <p:cNvPr id="18439" name="Picture 7" descr="C:\Documents and Settings\A. Johnson\docs\yale\cs\eff_to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76400"/>
            <a:ext cx="2514600" cy="1554163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3CD1-7466-44C5-B15B-77C079F177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Adversary</a:t>
            </a:r>
            <a:endParaRPr lang="en-US" dirty="0"/>
          </a:p>
        </p:txBody>
      </p:sp>
      <p:sp>
        <p:nvSpPr>
          <p:cNvPr id="109572" name="Oval 4"/>
          <p:cNvSpPr>
            <a:spLocks noChangeArrowheads="1"/>
          </p:cNvSpPr>
          <p:nvPr/>
        </p:nvSpPr>
        <p:spPr bwMode="auto">
          <a:xfrm>
            <a:off x="4114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3" name="Oval 5"/>
          <p:cNvSpPr>
            <a:spLocks noChangeArrowheads="1"/>
          </p:cNvSpPr>
          <p:nvPr/>
        </p:nvSpPr>
        <p:spPr bwMode="auto">
          <a:xfrm>
            <a:off x="2971800" y="22860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5" name="Oval 7"/>
          <p:cNvSpPr>
            <a:spLocks noChangeArrowheads="1"/>
          </p:cNvSpPr>
          <p:nvPr/>
        </p:nvSpPr>
        <p:spPr bwMode="auto">
          <a:xfrm>
            <a:off x="3886200" y="2819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6" name="Oval 8"/>
          <p:cNvSpPr>
            <a:spLocks noChangeArrowheads="1"/>
          </p:cNvSpPr>
          <p:nvPr/>
        </p:nvSpPr>
        <p:spPr bwMode="auto">
          <a:xfrm>
            <a:off x="6629400" y="1295400"/>
            <a:ext cx="4572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7" name="Oval 9"/>
          <p:cNvSpPr>
            <a:spLocks noChangeArrowheads="1"/>
          </p:cNvSpPr>
          <p:nvPr/>
        </p:nvSpPr>
        <p:spPr bwMode="auto">
          <a:xfrm>
            <a:off x="1447800" y="12954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1447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u</a:t>
            </a:r>
          </a:p>
        </p:txBody>
      </p: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4114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2</a:t>
            </a:r>
          </a:p>
        </p:txBody>
      </p:sp>
      <p:sp>
        <p:nvSpPr>
          <p:cNvPr id="109582" name="Text Box 14"/>
          <p:cNvSpPr txBox="1">
            <a:spLocks noChangeArrowheads="1"/>
          </p:cNvSpPr>
          <p:nvPr/>
        </p:nvSpPr>
        <p:spPr bwMode="auto">
          <a:xfrm>
            <a:off x="3886200" y="2743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4</a:t>
            </a:r>
          </a:p>
        </p:txBody>
      </p:sp>
      <p:sp>
        <p:nvSpPr>
          <p:cNvPr id="109583" name="Text Box 15"/>
          <p:cNvSpPr txBox="1">
            <a:spLocks noChangeArrowheads="1"/>
          </p:cNvSpPr>
          <p:nvPr/>
        </p:nvSpPr>
        <p:spPr bwMode="auto">
          <a:xfrm>
            <a:off x="2971800" y="2209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109584" name="Text Box 16"/>
          <p:cNvSpPr txBox="1">
            <a:spLocks noChangeArrowheads="1"/>
          </p:cNvSpPr>
          <p:nvPr/>
        </p:nvSpPr>
        <p:spPr bwMode="auto">
          <a:xfrm>
            <a:off x="66294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d</a:t>
            </a:r>
          </a:p>
        </p:txBody>
      </p:sp>
      <p:sp>
        <p:nvSpPr>
          <p:cNvPr id="109599" name="Oval 31"/>
          <p:cNvSpPr>
            <a:spLocks noChangeArrowheads="1"/>
          </p:cNvSpPr>
          <p:nvPr/>
        </p:nvSpPr>
        <p:spPr bwMode="auto">
          <a:xfrm>
            <a:off x="1447800" y="2057400"/>
            <a:ext cx="457200" cy="45720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00" name="Text Box 32"/>
          <p:cNvSpPr txBox="1">
            <a:spLocks noChangeArrowheads="1"/>
          </p:cNvSpPr>
          <p:nvPr/>
        </p:nvSpPr>
        <p:spPr bwMode="auto">
          <a:xfrm>
            <a:off x="1371600" y="19812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v</a:t>
            </a:r>
          </a:p>
        </p:txBody>
      </p:sp>
      <p:sp>
        <p:nvSpPr>
          <p:cNvPr id="109603" name="Oval 35"/>
          <p:cNvSpPr>
            <a:spLocks noChangeArrowheads="1"/>
          </p:cNvSpPr>
          <p:nvPr/>
        </p:nvSpPr>
        <p:spPr bwMode="auto">
          <a:xfrm>
            <a:off x="6629400" y="2057400"/>
            <a:ext cx="457200" cy="4572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04" name="Text Box 36"/>
          <p:cNvSpPr txBox="1">
            <a:spLocks noChangeArrowheads="1"/>
          </p:cNvSpPr>
          <p:nvPr/>
        </p:nvSpPr>
        <p:spPr bwMode="auto">
          <a:xfrm>
            <a:off x="6629400" y="1981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e</a:t>
            </a:r>
          </a:p>
        </p:txBody>
      </p:sp>
      <p:sp>
        <p:nvSpPr>
          <p:cNvPr id="109605" name="Oval 37"/>
          <p:cNvSpPr>
            <a:spLocks noChangeArrowheads="1"/>
          </p:cNvSpPr>
          <p:nvPr/>
        </p:nvSpPr>
        <p:spPr bwMode="auto">
          <a:xfrm>
            <a:off x="6629400" y="2895600"/>
            <a:ext cx="457200" cy="4572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06" name="Text Box 38"/>
          <p:cNvSpPr txBox="1">
            <a:spLocks noChangeArrowheads="1"/>
          </p:cNvSpPr>
          <p:nvPr/>
        </p:nvSpPr>
        <p:spPr bwMode="auto">
          <a:xfrm>
            <a:off x="6629400" y="2819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f</a:t>
            </a: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3CD1-7466-44C5-B15B-77C079F177F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2" name="Oval 7"/>
          <p:cNvSpPr>
            <a:spLocks noChangeArrowheads="1"/>
          </p:cNvSpPr>
          <p:nvPr/>
        </p:nvSpPr>
        <p:spPr bwMode="auto">
          <a:xfrm>
            <a:off x="4495800" y="21336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Oval 7"/>
          <p:cNvSpPr>
            <a:spLocks noChangeArrowheads="1"/>
          </p:cNvSpPr>
          <p:nvPr/>
        </p:nvSpPr>
        <p:spPr bwMode="auto">
          <a:xfrm>
            <a:off x="2971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Text Box 12"/>
          <p:cNvSpPr txBox="1">
            <a:spLocks noChangeArrowheads="1"/>
          </p:cNvSpPr>
          <p:nvPr/>
        </p:nvSpPr>
        <p:spPr bwMode="auto">
          <a:xfrm>
            <a:off x="2971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4495800" y="2057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/>
              <a:t>3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Adversary</a:t>
            </a:r>
            <a:endParaRPr lang="en-US" dirty="0"/>
          </a:p>
        </p:txBody>
      </p:sp>
      <p:sp>
        <p:nvSpPr>
          <p:cNvPr id="109571" name="Oval 3"/>
          <p:cNvSpPr>
            <a:spLocks noChangeArrowheads="1"/>
          </p:cNvSpPr>
          <p:nvPr/>
        </p:nvSpPr>
        <p:spPr bwMode="auto">
          <a:xfrm>
            <a:off x="2971800" y="1295400"/>
            <a:ext cx="4572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2" name="Oval 4"/>
          <p:cNvSpPr>
            <a:spLocks noChangeArrowheads="1"/>
          </p:cNvSpPr>
          <p:nvPr/>
        </p:nvSpPr>
        <p:spPr bwMode="auto">
          <a:xfrm>
            <a:off x="4114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3" name="Oval 5"/>
          <p:cNvSpPr>
            <a:spLocks noChangeArrowheads="1"/>
          </p:cNvSpPr>
          <p:nvPr/>
        </p:nvSpPr>
        <p:spPr bwMode="auto">
          <a:xfrm>
            <a:off x="2971800" y="22860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4" name="Oval 6"/>
          <p:cNvSpPr>
            <a:spLocks noChangeArrowheads="1"/>
          </p:cNvSpPr>
          <p:nvPr/>
        </p:nvSpPr>
        <p:spPr bwMode="auto">
          <a:xfrm>
            <a:off x="4495800" y="2133600"/>
            <a:ext cx="4572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5" name="Oval 7"/>
          <p:cNvSpPr>
            <a:spLocks noChangeArrowheads="1"/>
          </p:cNvSpPr>
          <p:nvPr/>
        </p:nvSpPr>
        <p:spPr bwMode="auto">
          <a:xfrm>
            <a:off x="3886200" y="2819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6" name="Oval 8"/>
          <p:cNvSpPr>
            <a:spLocks noChangeArrowheads="1"/>
          </p:cNvSpPr>
          <p:nvPr/>
        </p:nvSpPr>
        <p:spPr bwMode="auto">
          <a:xfrm>
            <a:off x="6629400" y="1295400"/>
            <a:ext cx="4572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7" name="Oval 9"/>
          <p:cNvSpPr>
            <a:spLocks noChangeArrowheads="1"/>
          </p:cNvSpPr>
          <p:nvPr/>
        </p:nvSpPr>
        <p:spPr bwMode="auto">
          <a:xfrm>
            <a:off x="1447800" y="12954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1447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u</a:t>
            </a:r>
          </a:p>
        </p:txBody>
      </p:sp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2971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BC2400"/>
                </a:solidFill>
              </a:rPr>
              <a:t>1</a:t>
            </a:r>
          </a:p>
        </p:txBody>
      </p: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4114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109581" name="Text Box 13"/>
          <p:cNvSpPr txBox="1">
            <a:spLocks noChangeArrowheads="1"/>
          </p:cNvSpPr>
          <p:nvPr/>
        </p:nvSpPr>
        <p:spPr bwMode="auto">
          <a:xfrm>
            <a:off x="4495800" y="20574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BC2400"/>
                </a:solidFill>
              </a:rPr>
              <a:t>3</a:t>
            </a:r>
          </a:p>
        </p:txBody>
      </p:sp>
      <p:sp>
        <p:nvSpPr>
          <p:cNvPr id="109582" name="Text Box 14"/>
          <p:cNvSpPr txBox="1">
            <a:spLocks noChangeArrowheads="1"/>
          </p:cNvSpPr>
          <p:nvPr/>
        </p:nvSpPr>
        <p:spPr bwMode="auto">
          <a:xfrm>
            <a:off x="3886200" y="2743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109583" name="Text Box 15"/>
          <p:cNvSpPr txBox="1">
            <a:spLocks noChangeArrowheads="1"/>
          </p:cNvSpPr>
          <p:nvPr/>
        </p:nvSpPr>
        <p:spPr bwMode="auto">
          <a:xfrm>
            <a:off x="2971800" y="2209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109584" name="Text Box 16"/>
          <p:cNvSpPr txBox="1">
            <a:spLocks noChangeArrowheads="1"/>
          </p:cNvSpPr>
          <p:nvPr/>
        </p:nvSpPr>
        <p:spPr bwMode="auto">
          <a:xfrm>
            <a:off x="66294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d</a:t>
            </a:r>
          </a:p>
        </p:txBody>
      </p:sp>
      <p:sp>
        <p:nvSpPr>
          <p:cNvPr id="109585" name="Oval 17"/>
          <p:cNvSpPr>
            <a:spLocks noChangeArrowheads="1"/>
          </p:cNvSpPr>
          <p:nvPr/>
        </p:nvSpPr>
        <p:spPr bwMode="auto">
          <a:xfrm>
            <a:off x="32766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86" name="Oval 18"/>
          <p:cNvSpPr>
            <a:spLocks noChangeArrowheads="1"/>
          </p:cNvSpPr>
          <p:nvPr/>
        </p:nvSpPr>
        <p:spPr bwMode="auto">
          <a:xfrm>
            <a:off x="30480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87" name="Line 19"/>
          <p:cNvSpPr>
            <a:spLocks noChangeShapeType="1"/>
          </p:cNvSpPr>
          <p:nvPr/>
        </p:nvSpPr>
        <p:spPr bwMode="auto">
          <a:xfrm>
            <a:off x="3048000" y="1371600"/>
            <a:ext cx="76200" cy="49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88" name="Line 20"/>
          <p:cNvSpPr>
            <a:spLocks noChangeShapeType="1"/>
          </p:cNvSpPr>
          <p:nvPr/>
        </p:nvSpPr>
        <p:spPr bwMode="auto">
          <a:xfrm flipV="1">
            <a:off x="3276600" y="13716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89" name="Freeform 21"/>
          <p:cNvSpPr>
            <a:spLocks/>
          </p:cNvSpPr>
          <p:nvPr/>
        </p:nvSpPr>
        <p:spPr bwMode="auto">
          <a:xfrm>
            <a:off x="3124200" y="1600200"/>
            <a:ext cx="152400" cy="762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48" y="0"/>
              </a:cxn>
              <a:cxn ang="0">
                <a:pos x="96" y="48"/>
              </a:cxn>
            </a:cxnLst>
            <a:rect l="0" t="0" r="r" b="b"/>
            <a:pathLst>
              <a:path w="96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8" y="40"/>
                  <a:pt x="96" y="48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90" name="Oval 22"/>
          <p:cNvSpPr>
            <a:spLocks noChangeArrowheads="1"/>
          </p:cNvSpPr>
          <p:nvPr/>
        </p:nvSpPr>
        <p:spPr bwMode="auto">
          <a:xfrm>
            <a:off x="48006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1" name="Oval 23"/>
          <p:cNvSpPr>
            <a:spLocks noChangeArrowheads="1"/>
          </p:cNvSpPr>
          <p:nvPr/>
        </p:nvSpPr>
        <p:spPr bwMode="auto">
          <a:xfrm>
            <a:off x="45720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2" name="Line 24"/>
          <p:cNvSpPr>
            <a:spLocks noChangeShapeType="1"/>
          </p:cNvSpPr>
          <p:nvPr/>
        </p:nvSpPr>
        <p:spPr bwMode="auto">
          <a:xfrm>
            <a:off x="4572000" y="2209800"/>
            <a:ext cx="76200" cy="49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93" name="Line 25"/>
          <p:cNvSpPr>
            <a:spLocks noChangeShapeType="1"/>
          </p:cNvSpPr>
          <p:nvPr/>
        </p:nvSpPr>
        <p:spPr bwMode="auto">
          <a:xfrm flipV="1">
            <a:off x="4800600" y="2209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94" name="Freeform 26"/>
          <p:cNvSpPr>
            <a:spLocks/>
          </p:cNvSpPr>
          <p:nvPr/>
        </p:nvSpPr>
        <p:spPr bwMode="auto">
          <a:xfrm>
            <a:off x="4648200" y="2438400"/>
            <a:ext cx="152400" cy="762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48" y="0"/>
              </a:cxn>
              <a:cxn ang="0">
                <a:pos x="96" y="48"/>
              </a:cxn>
            </a:cxnLst>
            <a:rect l="0" t="0" r="r" b="b"/>
            <a:pathLst>
              <a:path w="96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8" y="40"/>
                  <a:pt x="96" y="48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99" name="Oval 31"/>
          <p:cNvSpPr>
            <a:spLocks noChangeArrowheads="1"/>
          </p:cNvSpPr>
          <p:nvPr/>
        </p:nvSpPr>
        <p:spPr bwMode="auto">
          <a:xfrm>
            <a:off x="1447800" y="2057400"/>
            <a:ext cx="457200" cy="45720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00" name="Text Box 32"/>
          <p:cNvSpPr txBox="1">
            <a:spLocks noChangeArrowheads="1"/>
          </p:cNvSpPr>
          <p:nvPr/>
        </p:nvSpPr>
        <p:spPr bwMode="auto">
          <a:xfrm>
            <a:off x="1371600" y="19812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v</a:t>
            </a:r>
          </a:p>
        </p:txBody>
      </p:sp>
      <p:sp>
        <p:nvSpPr>
          <p:cNvPr id="109603" name="Oval 35"/>
          <p:cNvSpPr>
            <a:spLocks noChangeArrowheads="1"/>
          </p:cNvSpPr>
          <p:nvPr/>
        </p:nvSpPr>
        <p:spPr bwMode="auto">
          <a:xfrm>
            <a:off x="6629400" y="2057400"/>
            <a:ext cx="457200" cy="4572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04" name="Text Box 36"/>
          <p:cNvSpPr txBox="1">
            <a:spLocks noChangeArrowheads="1"/>
          </p:cNvSpPr>
          <p:nvPr/>
        </p:nvSpPr>
        <p:spPr bwMode="auto">
          <a:xfrm>
            <a:off x="6629400" y="1981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e</a:t>
            </a:r>
          </a:p>
        </p:txBody>
      </p:sp>
      <p:sp>
        <p:nvSpPr>
          <p:cNvPr id="109605" name="Oval 37"/>
          <p:cNvSpPr>
            <a:spLocks noChangeArrowheads="1"/>
          </p:cNvSpPr>
          <p:nvPr/>
        </p:nvSpPr>
        <p:spPr bwMode="auto">
          <a:xfrm>
            <a:off x="6629400" y="2895600"/>
            <a:ext cx="457200" cy="4572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06" name="Text Box 38"/>
          <p:cNvSpPr txBox="1">
            <a:spLocks noChangeArrowheads="1"/>
          </p:cNvSpPr>
          <p:nvPr/>
        </p:nvSpPr>
        <p:spPr bwMode="auto">
          <a:xfrm>
            <a:off x="6629400" y="2819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f</a:t>
            </a: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3CD1-7466-44C5-B15B-77C079F177F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1" name="Text Box 27"/>
          <p:cNvSpPr txBox="1">
            <a:spLocks noChangeArrowheads="1"/>
          </p:cNvSpPr>
          <p:nvPr/>
        </p:nvSpPr>
        <p:spPr bwMode="auto">
          <a:xfrm>
            <a:off x="2667000" y="4191000"/>
            <a:ext cx="4191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3300"/>
                </a:solidFill>
              </a:rPr>
              <a:t> Active </a:t>
            </a:r>
            <a:r>
              <a:rPr lang="en-US" sz="3600" dirty="0">
                <a:solidFill>
                  <a:srgbClr val="FF3300"/>
                </a:solidFill>
              </a:rPr>
              <a:t>&amp; </a:t>
            </a:r>
            <a:r>
              <a:rPr lang="en-US" sz="3600" dirty="0" smtClean="0">
                <a:solidFill>
                  <a:srgbClr val="FF3300"/>
                </a:solidFill>
              </a:rPr>
              <a:t>Local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Adversary</a:t>
            </a:r>
            <a:endParaRPr lang="en-US" dirty="0"/>
          </a:p>
        </p:txBody>
      </p:sp>
      <p:sp>
        <p:nvSpPr>
          <p:cNvPr id="109571" name="Oval 3"/>
          <p:cNvSpPr>
            <a:spLocks noChangeArrowheads="1"/>
          </p:cNvSpPr>
          <p:nvPr/>
        </p:nvSpPr>
        <p:spPr bwMode="auto">
          <a:xfrm>
            <a:off x="2971800" y="1295400"/>
            <a:ext cx="4572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2" name="Oval 4"/>
          <p:cNvSpPr>
            <a:spLocks noChangeArrowheads="1"/>
          </p:cNvSpPr>
          <p:nvPr/>
        </p:nvSpPr>
        <p:spPr bwMode="auto">
          <a:xfrm>
            <a:off x="4114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3" name="Oval 5"/>
          <p:cNvSpPr>
            <a:spLocks noChangeArrowheads="1"/>
          </p:cNvSpPr>
          <p:nvPr/>
        </p:nvSpPr>
        <p:spPr bwMode="auto">
          <a:xfrm>
            <a:off x="2971800" y="22860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4" name="Oval 6"/>
          <p:cNvSpPr>
            <a:spLocks noChangeArrowheads="1"/>
          </p:cNvSpPr>
          <p:nvPr/>
        </p:nvSpPr>
        <p:spPr bwMode="auto">
          <a:xfrm>
            <a:off x="4495800" y="2133600"/>
            <a:ext cx="4572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5" name="Oval 7"/>
          <p:cNvSpPr>
            <a:spLocks noChangeArrowheads="1"/>
          </p:cNvSpPr>
          <p:nvPr/>
        </p:nvSpPr>
        <p:spPr bwMode="auto">
          <a:xfrm>
            <a:off x="3886200" y="2819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6" name="Oval 8"/>
          <p:cNvSpPr>
            <a:spLocks noChangeArrowheads="1"/>
          </p:cNvSpPr>
          <p:nvPr/>
        </p:nvSpPr>
        <p:spPr bwMode="auto">
          <a:xfrm>
            <a:off x="6629400" y="1295400"/>
            <a:ext cx="4572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7" name="Oval 9"/>
          <p:cNvSpPr>
            <a:spLocks noChangeArrowheads="1"/>
          </p:cNvSpPr>
          <p:nvPr/>
        </p:nvSpPr>
        <p:spPr bwMode="auto">
          <a:xfrm>
            <a:off x="1447800" y="12954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1447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u</a:t>
            </a:r>
          </a:p>
        </p:txBody>
      </p:sp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2971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BC2400"/>
                </a:solidFill>
              </a:rPr>
              <a:t>1</a:t>
            </a:r>
          </a:p>
        </p:txBody>
      </p: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4114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109581" name="Text Box 13"/>
          <p:cNvSpPr txBox="1">
            <a:spLocks noChangeArrowheads="1"/>
          </p:cNvSpPr>
          <p:nvPr/>
        </p:nvSpPr>
        <p:spPr bwMode="auto">
          <a:xfrm>
            <a:off x="4495800" y="20574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BC2400"/>
                </a:solidFill>
              </a:rPr>
              <a:t>3</a:t>
            </a:r>
          </a:p>
        </p:txBody>
      </p:sp>
      <p:sp>
        <p:nvSpPr>
          <p:cNvPr id="109582" name="Text Box 14"/>
          <p:cNvSpPr txBox="1">
            <a:spLocks noChangeArrowheads="1"/>
          </p:cNvSpPr>
          <p:nvPr/>
        </p:nvSpPr>
        <p:spPr bwMode="auto">
          <a:xfrm>
            <a:off x="3886200" y="2743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109583" name="Text Box 15"/>
          <p:cNvSpPr txBox="1">
            <a:spLocks noChangeArrowheads="1"/>
          </p:cNvSpPr>
          <p:nvPr/>
        </p:nvSpPr>
        <p:spPr bwMode="auto">
          <a:xfrm>
            <a:off x="2971800" y="2209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109584" name="Text Box 16"/>
          <p:cNvSpPr txBox="1">
            <a:spLocks noChangeArrowheads="1"/>
          </p:cNvSpPr>
          <p:nvPr/>
        </p:nvSpPr>
        <p:spPr bwMode="auto">
          <a:xfrm>
            <a:off x="66294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d</a:t>
            </a:r>
          </a:p>
        </p:txBody>
      </p:sp>
      <p:sp>
        <p:nvSpPr>
          <p:cNvPr id="109585" name="Oval 17"/>
          <p:cNvSpPr>
            <a:spLocks noChangeArrowheads="1"/>
          </p:cNvSpPr>
          <p:nvPr/>
        </p:nvSpPr>
        <p:spPr bwMode="auto">
          <a:xfrm>
            <a:off x="32766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86" name="Oval 18"/>
          <p:cNvSpPr>
            <a:spLocks noChangeArrowheads="1"/>
          </p:cNvSpPr>
          <p:nvPr/>
        </p:nvSpPr>
        <p:spPr bwMode="auto">
          <a:xfrm>
            <a:off x="30480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87" name="Line 19"/>
          <p:cNvSpPr>
            <a:spLocks noChangeShapeType="1"/>
          </p:cNvSpPr>
          <p:nvPr/>
        </p:nvSpPr>
        <p:spPr bwMode="auto">
          <a:xfrm>
            <a:off x="3048000" y="1371600"/>
            <a:ext cx="76200" cy="49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88" name="Line 20"/>
          <p:cNvSpPr>
            <a:spLocks noChangeShapeType="1"/>
          </p:cNvSpPr>
          <p:nvPr/>
        </p:nvSpPr>
        <p:spPr bwMode="auto">
          <a:xfrm flipV="1">
            <a:off x="3276600" y="13716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89" name="Freeform 21"/>
          <p:cNvSpPr>
            <a:spLocks/>
          </p:cNvSpPr>
          <p:nvPr/>
        </p:nvSpPr>
        <p:spPr bwMode="auto">
          <a:xfrm>
            <a:off x="3124200" y="1600200"/>
            <a:ext cx="152400" cy="762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48" y="0"/>
              </a:cxn>
              <a:cxn ang="0">
                <a:pos x="96" y="48"/>
              </a:cxn>
            </a:cxnLst>
            <a:rect l="0" t="0" r="r" b="b"/>
            <a:pathLst>
              <a:path w="96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8" y="40"/>
                  <a:pt x="96" y="48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90" name="Oval 22"/>
          <p:cNvSpPr>
            <a:spLocks noChangeArrowheads="1"/>
          </p:cNvSpPr>
          <p:nvPr/>
        </p:nvSpPr>
        <p:spPr bwMode="auto">
          <a:xfrm>
            <a:off x="48006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1" name="Oval 23"/>
          <p:cNvSpPr>
            <a:spLocks noChangeArrowheads="1"/>
          </p:cNvSpPr>
          <p:nvPr/>
        </p:nvSpPr>
        <p:spPr bwMode="auto">
          <a:xfrm>
            <a:off x="45720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2" name="Line 24"/>
          <p:cNvSpPr>
            <a:spLocks noChangeShapeType="1"/>
          </p:cNvSpPr>
          <p:nvPr/>
        </p:nvSpPr>
        <p:spPr bwMode="auto">
          <a:xfrm>
            <a:off x="4572000" y="2209800"/>
            <a:ext cx="76200" cy="49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93" name="Line 25"/>
          <p:cNvSpPr>
            <a:spLocks noChangeShapeType="1"/>
          </p:cNvSpPr>
          <p:nvPr/>
        </p:nvSpPr>
        <p:spPr bwMode="auto">
          <a:xfrm flipV="1">
            <a:off x="4800600" y="2209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94" name="Freeform 26"/>
          <p:cNvSpPr>
            <a:spLocks/>
          </p:cNvSpPr>
          <p:nvPr/>
        </p:nvSpPr>
        <p:spPr bwMode="auto">
          <a:xfrm>
            <a:off x="4648200" y="2438400"/>
            <a:ext cx="152400" cy="762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48" y="0"/>
              </a:cxn>
              <a:cxn ang="0">
                <a:pos x="96" y="48"/>
              </a:cxn>
            </a:cxnLst>
            <a:rect l="0" t="0" r="r" b="b"/>
            <a:pathLst>
              <a:path w="96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8" y="40"/>
                  <a:pt x="96" y="48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96" name="Line 28"/>
          <p:cNvSpPr>
            <a:spLocks noChangeShapeType="1"/>
          </p:cNvSpPr>
          <p:nvPr/>
        </p:nvSpPr>
        <p:spPr bwMode="auto">
          <a:xfrm>
            <a:off x="1905000" y="1524000"/>
            <a:ext cx="1066800" cy="76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97" name="Line 29"/>
          <p:cNvSpPr>
            <a:spLocks noChangeShapeType="1"/>
          </p:cNvSpPr>
          <p:nvPr/>
        </p:nvSpPr>
        <p:spPr bwMode="auto">
          <a:xfrm flipV="1">
            <a:off x="3429000" y="1524000"/>
            <a:ext cx="685800" cy="76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98" name="Line 30"/>
          <p:cNvSpPr>
            <a:spLocks noChangeShapeType="1"/>
          </p:cNvSpPr>
          <p:nvPr/>
        </p:nvSpPr>
        <p:spPr bwMode="auto">
          <a:xfrm>
            <a:off x="4419600" y="1752600"/>
            <a:ext cx="228600" cy="3810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99" name="Oval 31"/>
          <p:cNvSpPr>
            <a:spLocks noChangeArrowheads="1"/>
          </p:cNvSpPr>
          <p:nvPr/>
        </p:nvSpPr>
        <p:spPr bwMode="auto">
          <a:xfrm>
            <a:off x="1447800" y="2057400"/>
            <a:ext cx="457200" cy="45720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00" name="Text Box 32"/>
          <p:cNvSpPr txBox="1">
            <a:spLocks noChangeArrowheads="1"/>
          </p:cNvSpPr>
          <p:nvPr/>
        </p:nvSpPr>
        <p:spPr bwMode="auto">
          <a:xfrm>
            <a:off x="1371600" y="19812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v</a:t>
            </a:r>
          </a:p>
        </p:txBody>
      </p:sp>
      <p:sp>
        <p:nvSpPr>
          <p:cNvPr id="109603" name="Oval 35"/>
          <p:cNvSpPr>
            <a:spLocks noChangeArrowheads="1"/>
          </p:cNvSpPr>
          <p:nvPr/>
        </p:nvSpPr>
        <p:spPr bwMode="auto">
          <a:xfrm>
            <a:off x="6629400" y="2057400"/>
            <a:ext cx="457200" cy="4572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04" name="Text Box 36"/>
          <p:cNvSpPr txBox="1">
            <a:spLocks noChangeArrowheads="1"/>
          </p:cNvSpPr>
          <p:nvPr/>
        </p:nvSpPr>
        <p:spPr bwMode="auto">
          <a:xfrm>
            <a:off x="6629400" y="1981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e</a:t>
            </a:r>
          </a:p>
        </p:txBody>
      </p:sp>
      <p:sp>
        <p:nvSpPr>
          <p:cNvPr id="109605" name="Oval 37"/>
          <p:cNvSpPr>
            <a:spLocks noChangeArrowheads="1"/>
          </p:cNvSpPr>
          <p:nvPr/>
        </p:nvSpPr>
        <p:spPr bwMode="auto">
          <a:xfrm>
            <a:off x="6629400" y="2895600"/>
            <a:ext cx="457200" cy="4572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06" name="Text Box 38"/>
          <p:cNvSpPr txBox="1">
            <a:spLocks noChangeArrowheads="1"/>
          </p:cNvSpPr>
          <p:nvPr/>
        </p:nvSpPr>
        <p:spPr bwMode="auto">
          <a:xfrm>
            <a:off x="6629400" y="2819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f</a:t>
            </a:r>
          </a:p>
        </p:txBody>
      </p:sp>
      <p:sp>
        <p:nvSpPr>
          <p:cNvPr id="109607" name="Line 39"/>
          <p:cNvSpPr>
            <a:spLocks noChangeShapeType="1"/>
          </p:cNvSpPr>
          <p:nvPr/>
        </p:nvSpPr>
        <p:spPr bwMode="auto">
          <a:xfrm flipV="1">
            <a:off x="4953000" y="16002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3CD1-7466-44C5-B15B-77C079F177F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1" name="Text Box 27"/>
          <p:cNvSpPr txBox="1">
            <a:spLocks noChangeArrowheads="1"/>
          </p:cNvSpPr>
          <p:nvPr/>
        </p:nvSpPr>
        <p:spPr bwMode="auto">
          <a:xfrm>
            <a:off x="2667000" y="4191000"/>
            <a:ext cx="419100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3300"/>
                </a:solidFill>
              </a:rPr>
              <a:t> Active </a:t>
            </a:r>
            <a:r>
              <a:rPr lang="en-US" sz="3600" dirty="0">
                <a:solidFill>
                  <a:srgbClr val="FF3300"/>
                </a:solidFill>
              </a:rPr>
              <a:t>&amp; </a:t>
            </a:r>
            <a:r>
              <a:rPr lang="en-US" sz="3600" dirty="0" smtClean="0">
                <a:solidFill>
                  <a:srgbClr val="FF3300"/>
                </a:solidFill>
              </a:rPr>
              <a:t>Local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3300"/>
                </a:solidFill>
              </a:rPr>
              <a:t> Correlation attack</a:t>
            </a:r>
            <a:endParaRPr lang="en-US" sz="3600" dirty="0">
              <a:solidFill>
                <a:srgbClr val="FF3300"/>
              </a:solidFill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42" name="Line 28"/>
          <p:cNvSpPr>
            <a:spLocks noChangeShapeType="1"/>
          </p:cNvSpPr>
          <p:nvPr/>
        </p:nvSpPr>
        <p:spPr bwMode="auto">
          <a:xfrm>
            <a:off x="1905000" y="2286000"/>
            <a:ext cx="1066800" cy="2286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28"/>
          <p:cNvSpPr>
            <a:spLocks noChangeShapeType="1"/>
          </p:cNvSpPr>
          <p:nvPr/>
        </p:nvSpPr>
        <p:spPr bwMode="auto">
          <a:xfrm flipV="1">
            <a:off x="3352800" y="1676400"/>
            <a:ext cx="838200" cy="6858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28"/>
          <p:cNvSpPr>
            <a:spLocks noChangeShapeType="1"/>
          </p:cNvSpPr>
          <p:nvPr/>
        </p:nvSpPr>
        <p:spPr bwMode="auto">
          <a:xfrm flipH="1">
            <a:off x="4191000" y="1752600"/>
            <a:ext cx="152400" cy="10668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39"/>
          <p:cNvSpPr>
            <a:spLocks noChangeShapeType="1"/>
          </p:cNvSpPr>
          <p:nvPr/>
        </p:nvSpPr>
        <p:spPr bwMode="auto">
          <a:xfrm flipV="1">
            <a:off x="4343400" y="2362200"/>
            <a:ext cx="2286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Adversary</a:t>
            </a:r>
            <a:endParaRPr lang="en-US" dirty="0"/>
          </a:p>
        </p:txBody>
      </p:sp>
      <p:sp>
        <p:nvSpPr>
          <p:cNvPr id="109571" name="Oval 3"/>
          <p:cNvSpPr>
            <a:spLocks noChangeArrowheads="1"/>
          </p:cNvSpPr>
          <p:nvPr/>
        </p:nvSpPr>
        <p:spPr bwMode="auto">
          <a:xfrm>
            <a:off x="2971800" y="1295400"/>
            <a:ext cx="4572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2" name="Oval 4"/>
          <p:cNvSpPr>
            <a:spLocks noChangeArrowheads="1"/>
          </p:cNvSpPr>
          <p:nvPr/>
        </p:nvSpPr>
        <p:spPr bwMode="auto">
          <a:xfrm>
            <a:off x="4114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3" name="Oval 5"/>
          <p:cNvSpPr>
            <a:spLocks noChangeArrowheads="1"/>
          </p:cNvSpPr>
          <p:nvPr/>
        </p:nvSpPr>
        <p:spPr bwMode="auto">
          <a:xfrm>
            <a:off x="2971800" y="22860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4" name="Oval 6"/>
          <p:cNvSpPr>
            <a:spLocks noChangeArrowheads="1"/>
          </p:cNvSpPr>
          <p:nvPr/>
        </p:nvSpPr>
        <p:spPr bwMode="auto">
          <a:xfrm>
            <a:off x="4495800" y="2133600"/>
            <a:ext cx="4572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5" name="Oval 7"/>
          <p:cNvSpPr>
            <a:spLocks noChangeArrowheads="1"/>
          </p:cNvSpPr>
          <p:nvPr/>
        </p:nvSpPr>
        <p:spPr bwMode="auto">
          <a:xfrm>
            <a:off x="3886200" y="2819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6" name="Oval 8"/>
          <p:cNvSpPr>
            <a:spLocks noChangeArrowheads="1"/>
          </p:cNvSpPr>
          <p:nvPr/>
        </p:nvSpPr>
        <p:spPr bwMode="auto">
          <a:xfrm>
            <a:off x="6629400" y="1295400"/>
            <a:ext cx="4572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7" name="Oval 9"/>
          <p:cNvSpPr>
            <a:spLocks noChangeArrowheads="1"/>
          </p:cNvSpPr>
          <p:nvPr/>
        </p:nvSpPr>
        <p:spPr bwMode="auto">
          <a:xfrm>
            <a:off x="1447800" y="12954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1447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u</a:t>
            </a:r>
          </a:p>
        </p:txBody>
      </p:sp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2971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BC2400"/>
                </a:solidFill>
              </a:rPr>
              <a:t>1</a:t>
            </a:r>
          </a:p>
        </p:txBody>
      </p: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4114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109581" name="Text Box 13"/>
          <p:cNvSpPr txBox="1">
            <a:spLocks noChangeArrowheads="1"/>
          </p:cNvSpPr>
          <p:nvPr/>
        </p:nvSpPr>
        <p:spPr bwMode="auto">
          <a:xfrm>
            <a:off x="4495800" y="20574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BC2400"/>
                </a:solidFill>
              </a:rPr>
              <a:t>3</a:t>
            </a:r>
          </a:p>
        </p:txBody>
      </p:sp>
      <p:sp>
        <p:nvSpPr>
          <p:cNvPr id="109582" name="Text Box 14"/>
          <p:cNvSpPr txBox="1">
            <a:spLocks noChangeArrowheads="1"/>
          </p:cNvSpPr>
          <p:nvPr/>
        </p:nvSpPr>
        <p:spPr bwMode="auto">
          <a:xfrm>
            <a:off x="3886200" y="2743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109583" name="Text Box 15"/>
          <p:cNvSpPr txBox="1">
            <a:spLocks noChangeArrowheads="1"/>
          </p:cNvSpPr>
          <p:nvPr/>
        </p:nvSpPr>
        <p:spPr bwMode="auto">
          <a:xfrm>
            <a:off x="2971800" y="2209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109584" name="Text Box 16"/>
          <p:cNvSpPr txBox="1">
            <a:spLocks noChangeArrowheads="1"/>
          </p:cNvSpPr>
          <p:nvPr/>
        </p:nvSpPr>
        <p:spPr bwMode="auto">
          <a:xfrm>
            <a:off x="66294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d</a:t>
            </a:r>
          </a:p>
        </p:txBody>
      </p:sp>
      <p:sp>
        <p:nvSpPr>
          <p:cNvPr id="109585" name="Oval 17"/>
          <p:cNvSpPr>
            <a:spLocks noChangeArrowheads="1"/>
          </p:cNvSpPr>
          <p:nvPr/>
        </p:nvSpPr>
        <p:spPr bwMode="auto">
          <a:xfrm>
            <a:off x="32766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86" name="Oval 18"/>
          <p:cNvSpPr>
            <a:spLocks noChangeArrowheads="1"/>
          </p:cNvSpPr>
          <p:nvPr/>
        </p:nvSpPr>
        <p:spPr bwMode="auto">
          <a:xfrm>
            <a:off x="30480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87" name="Line 19"/>
          <p:cNvSpPr>
            <a:spLocks noChangeShapeType="1"/>
          </p:cNvSpPr>
          <p:nvPr/>
        </p:nvSpPr>
        <p:spPr bwMode="auto">
          <a:xfrm>
            <a:off x="3048000" y="1371600"/>
            <a:ext cx="76200" cy="49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88" name="Line 20"/>
          <p:cNvSpPr>
            <a:spLocks noChangeShapeType="1"/>
          </p:cNvSpPr>
          <p:nvPr/>
        </p:nvSpPr>
        <p:spPr bwMode="auto">
          <a:xfrm flipV="1">
            <a:off x="3276600" y="13716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89" name="Freeform 21"/>
          <p:cNvSpPr>
            <a:spLocks/>
          </p:cNvSpPr>
          <p:nvPr/>
        </p:nvSpPr>
        <p:spPr bwMode="auto">
          <a:xfrm>
            <a:off x="3124200" y="1600200"/>
            <a:ext cx="152400" cy="762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48" y="0"/>
              </a:cxn>
              <a:cxn ang="0">
                <a:pos x="96" y="48"/>
              </a:cxn>
            </a:cxnLst>
            <a:rect l="0" t="0" r="r" b="b"/>
            <a:pathLst>
              <a:path w="96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8" y="40"/>
                  <a:pt x="96" y="48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90" name="Oval 22"/>
          <p:cNvSpPr>
            <a:spLocks noChangeArrowheads="1"/>
          </p:cNvSpPr>
          <p:nvPr/>
        </p:nvSpPr>
        <p:spPr bwMode="auto">
          <a:xfrm>
            <a:off x="48006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1" name="Oval 23"/>
          <p:cNvSpPr>
            <a:spLocks noChangeArrowheads="1"/>
          </p:cNvSpPr>
          <p:nvPr/>
        </p:nvSpPr>
        <p:spPr bwMode="auto">
          <a:xfrm>
            <a:off x="45720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2" name="Line 24"/>
          <p:cNvSpPr>
            <a:spLocks noChangeShapeType="1"/>
          </p:cNvSpPr>
          <p:nvPr/>
        </p:nvSpPr>
        <p:spPr bwMode="auto">
          <a:xfrm>
            <a:off x="4572000" y="2209800"/>
            <a:ext cx="76200" cy="49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93" name="Line 25"/>
          <p:cNvSpPr>
            <a:spLocks noChangeShapeType="1"/>
          </p:cNvSpPr>
          <p:nvPr/>
        </p:nvSpPr>
        <p:spPr bwMode="auto">
          <a:xfrm flipV="1">
            <a:off x="4800600" y="2209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94" name="Freeform 26"/>
          <p:cNvSpPr>
            <a:spLocks/>
          </p:cNvSpPr>
          <p:nvPr/>
        </p:nvSpPr>
        <p:spPr bwMode="auto">
          <a:xfrm>
            <a:off x="4648200" y="2438400"/>
            <a:ext cx="152400" cy="762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48" y="0"/>
              </a:cxn>
              <a:cxn ang="0">
                <a:pos x="96" y="48"/>
              </a:cxn>
            </a:cxnLst>
            <a:rect l="0" t="0" r="r" b="b"/>
            <a:pathLst>
              <a:path w="96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8" y="40"/>
                  <a:pt x="96" y="48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96" name="Line 28"/>
          <p:cNvSpPr>
            <a:spLocks noChangeShapeType="1"/>
          </p:cNvSpPr>
          <p:nvPr/>
        </p:nvSpPr>
        <p:spPr bwMode="auto">
          <a:xfrm>
            <a:off x="1905000" y="1524000"/>
            <a:ext cx="1066800" cy="76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97" name="Line 29"/>
          <p:cNvSpPr>
            <a:spLocks noChangeShapeType="1"/>
          </p:cNvSpPr>
          <p:nvPr/>
        </p:nvSpPr>
        <p:spPr bwMode="auto">
          <a:xfrm flipV="1">
            <a:off x="3429000" y="1524000"/>
            <a:ext cx="685800" cy="76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98" name="Line 30"/>
          <p:cNvSpPr>
            <a:spLocks noChangeShapeType="1"/>
          </p:cNvSpPr>
          <p:nvPr/>
        </p:nvSpPr>
        <p:spPr bwMode="auto">
          <a:xfrm>
            <a:off x="4419600" y="1752600"/>
            <a:ext cx="228600" cy="3810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99" name="Oval 31"/>
          <p:cNvSpPr>
            <a:spLocks noChangeArrowheads="1"/>
          </p:cNvSpPr>
          <p:nvPr/>
        </p:nvSpPr>
        <p:spPr bwMode="auto">
          <a:xfrm>
            <a:off x="1447800" y="2057400"/>
            <a:ext cx="457200" cy="45720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00" name="Text Box 32"/>
          <p:cNvSpPr txBox="1">
            <a:spLocks noChangeArrowheads="1"/>
          </p:cNvSpPr>
          <p:nvPr/>
        </p:nvSpPr>
        <p:spPr bwMode="auto">
          <a:xfrm>
            <a:off x="1371600" y="19812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v</a:t>
            </a:r>
          </a:p>
        </p:txBody>
      </p:sp>
      <p:sp>
        <p:nvSpPr>
          <p:cNvPr id="109603" name="Oval 35"/>
          <p:cNvSpPr>
            <a:spLocks noChangeArrowheads="1"/>
          </p:cNvSpPr>
          <p:nvPr/>
        </p:nvSpPr>
        <p:spPr bwMode="auto">
          <a:xfrm>
            <a:off x="6629400" y="2057400"/>
            <a:ext cx="457200" cy="4572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04" name="Text Box 36"/>
          <p:cNvSpPr txBox="1">
            <a:spLocks noChangeArrowheads="1"/>
          </p:cNvSpPr>
          <p:nvPr/>
        </p:nvSpPr>
        <p:spPr bwMode="auto">
          <a:xfrm>
            <a:off x="6629400" y="1981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e</a:t>
            </a:r>
          </a:p>
        </p:txBody>
      </p:sp>
      <p:sp>
        <p:nvSpPr>
          <p:cNvPr id="109605" name="Oval 37"/>
          <p:cNvSpPr>
            <a:spLocks noChangeArrowheads="1"/>
          </p:cNvSpPr>
          <p:nvPr/>
        </p:nvSpPr>
        <p:spPr bwMode="auto">
          <a:xfrm>
            <a:off x="6629400" y="2895600"/>
            <a:ext cx="457200" cy="4572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06" name="Text Box 38"/>
          <p:cNvSpPr txBox="1">
            <a:spLocks noChangeArrowheads="1"/>
          </p:cNvSpPr>
          <p:nvPr/>
        </p:nvSpPr>
        <p:spPr bwMode="auto">
          <a:xfrm>
            <a:off x="6629400" y="2819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f</a:t>
            </a:r>
          </a:p>
        </p:txBody>
      </p:sp>
      <p:sp>
        <p:nvSpPr>
          <p:cNvPr id="109607" name="Line 39"/>
          <p:cNvSpPr>
            <a:spLocks noChangeShapeType="1"/>
          </p:cNvSpPr>
          <p:nvPr/>
        </p:nvSpPr>
        <p:spPr bwMode="auto">
          <a:xfrm flipV="1">
            <a:off x="4953000" y="16002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3CD1-7466-44C5-B15B-77C079F177F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1" name="Text Box 27"/>
          <p:cNvSpPr txBox="1">
            <a:spLocks noChangeArrowheads="1"/>
          </p:cNvSpPr>
          <p:nvPr/>
        </p:nvSpPr>
        <p:spPr bwMode="auto">
          <a:xfrm>
            <a:off x="2667000" y="4191000"/>
            <a:ext cx="419100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3300"/>
                </a:solidFill>
              </a:rPr>
              <a:t> Active </a:t>
            </a:r>
            <a:r>
              <a:rPr lang="en-US" sz="3600" dirty="0">
                <a:solidFill>
                  <a:srgbClr val="FF3300"/>
                </a:solidFill>
              </a:rPr>
              <a:t>&amp; </a:t>
            </a:r>
            <a:r>
              <a:rPr lang="en-US" sz="3600" dirty="0" smtClean="0">
                <a:solidFill>
                  <a:srgbClr val="FF3300"/>
                </a:solidFill>
              </a:rPr>
              <a:t>Local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3300"/>
                </a:solidFill>
              </a:rPr>
              <a:t> Correlation attack</a:t>
            </a:r>
            <a:endParaRPr lang="en-US" sz="3600" dirty="0">
              <a:solidFill>
                <a:srgbClr val="FF3300"/>
              </a:solidFill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42" name="Line 28"/>
          <p:cNvSpPr>
            <a:spLocks noChangeShapeType="1"/>
          </p:cNvSpPr>
          <p:nvPr/>
        </p:nvSpPr>
        <p:spPr bwMode="auto">
          <a:xfrm>
            <a:off x="1905000" y="2286000"/>
            <a:ext cx="1066800" cy="2286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28"/>
          <p:cNvSpPr>
            <a:spLocks noChangeShapeType="1"/>
          </p:cNvSpPr>
          <p:nvPr/>
        </p:nvSpPr>
        <p:spPr bwMode="auto">
          <a:xfrm flipV="1">
            <a:off x="3352800" y="1676400"/>
            <a:ext cx="838200" cy="6858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28"/>
          <p:cNvSpPr>
            <a:spLocks noChangeShapeType="1"/>
          </p:cNvSpPr>
          <p:nvPr/>
        </p:nvSpPr>
        <p:spPr bwMode="auto">
          <a:xfrm flipH="1">
            <a:off x="4191000" y="1752600"/>
            <a:ext cx="152400" cy="10668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39"/>
          <p:cNvSpPr>
            <a:spLocks noChangeShapeType="1"/>
          </p:cNvSpPr>
          <p:nvPr/>
        </p:nvSpPr>
        <p:spPr bwMode="auto">
          <a:xfrm flipV="1">
            <a:off x="4343400" y="2362200"/>
            <a:ext cx="2286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rot="300000">
            <a:off x="1524001" y="1066800"/>
            <a:ext cx="1447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 rot="300000">
            <a:off x="1616515" y="844115"/>
            <a:ext cx="152400" cy="381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 rot="300000">
            <a:off x="2378514" y="920316"/>
            <a:ext cx="152400" cy="381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 rot="300000">
            <a:off x="2607114" y="920316"/>
            <a:ext cx="152400" cy="381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rot="-1320000">
            <a:off x="5181600" y="1523998"/>
            <a:ext cx="1447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 rot="-1320000">
            <a:off x="5323614" y="1538671"/>
            <a:ext cx="152400" cy="381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 rot="-1320000">
            <a:off x="5933214" y="1310073"/>
            <a:ext cx="152400" cy="381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 rot="-1320000">
            <a:off x="6161813" y="1233872"/>
            <a:ext cx="152400" cy="381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How Onion Routing Works</a:t>
            </a:r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2971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4114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2971800" y="22860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4495800" y="21336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3886200" y="2819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6477000" y="1905000"/>
            <a:ext cx="4572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1447800" y="19050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0" y="25908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8000"/>
                </a:solidFill>
              </a:rPr>
              <a:t>User </a:t>
            </a:r>
            <a:r>
              <a:rPr lang="en-US" i="1" dirty="0"/>
              <a:t>u</a:t>
            </a:r>
            <a:r>
              <a:rPr lang="en-US" dirty="0">
                <a:solidFill>
                  <a:srgbClr val="008000"/>
                </a:solidFill>
              </a:rPr>
              <a:t> running client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5791200" y="26670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9900"/>
                </a:solidFill>
              </a:rPr>
              <a:t>Internet destination </a:t>
            </a:r>
            <a:r>
              <a:rPr lang="en-US" i="1"/>
              <a:t>d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2743200" y="34290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</a:rPr>
              <a:t>Routers running servers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14478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u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64770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d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2971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1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4114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4495800" y="2057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3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3886200" y="2743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2971800" y="2209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Using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544763"/>
          </a:xfrm>
        </p:spPr>
        <p:txBody>
          <a:bodyPr/>
          <a:lstStyle/>
          <a:p>
            <a:r>
              <a:rPr lang="en-US" dirty="0" smtClean="0"/>
              <a:t>Adversarial routers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Oval 1027"/>
          <p:cNvSpPr>
            <a:spLocks noChangeArrowheads="1"/>
          </p:cNvSpPr>
          <p:nvPr/>
        </p:nvSpPr>
        <p:spPr bwMode="auto">
          <a:xfrm>
            <a:off x="2971800" y="1295400"/>
            <a:ext cx="4572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1028"/>
          <p:cNvSpPr>
            <a:spLocks noChangeArrowheads="1"/>
          </p:cNvSpPr>
          <p:nvPr/>
        </p:nvSpPr>
        <p:spPr bwMode="auto">
          <a:xfrm>
            <a:off x="4114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1029"/>
          <p:cNvSpPr>
            <a:spLocks noChangeArrowheads="1"/>
          </p:cNvSpPr>
          <p:nvPr/>
        </p:nvSpPr>
        <p:spPr bwMode="auto">
          <a:xfrm>
            <a:off x="2971800" y="22860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030"/>
          <p:cNvSpPr>
            <a:spLocks noChangeArrowheads="1"/>
          </p:cNvSpPr>
          <p:nvPr/>
        </p:nvSpPr>
        <p:spPr bwMode="auto">
          <a:xfrm>
            <a:off x="4495800" y="2133600"/>
            <a:ext cx="4572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1031"/>
          <p:cNvSpPr>
            <a:spLocks noChangeArrowheads="1"/>
          </p:cNvSpPr>
          <p:nvPr/>
        </p:nvSpPr>
        <p:spPr bwMode="auto">
          <a:xfrm>
            <a:off x="3886200" y="2819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1032"/>
          <p:cNvSpPr>
            <a:spLocks noChangeArrowheads="1"/>
          </p:cNvSpPr>
          <p:nvPr/>
        </p:nvSpPr>
        <p:spPr bwMode="auto">
          <a:xfrm>
            <a:off x="6477000" y="1905000"/>
            <a:ext cx="4572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33"/>
          <p:cNvSpPr>
            <a:spLocks noChangeArrowheads="1"/>
          </p:cNvSpPr>
          <p:nvPr/>
        </p:nvSpPr>
        <p:spPr bwMode="auto">
          <a:xfrm>
            <a:off x="1447800" y="19050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034"/>
          <p:cNvSpPr txBox="1">
            <a:spLocks noChangeArrowheads="1"/>
          </p:cNvSpPr>
          <p:nvPr/>
        </p:nvSpPr>
        <p:spPr bwMode="auto">
          <a:xfrm>
            <a:off x="14478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u</a:t>
            </a:r>
          </a:p>
        </p:txBody>
      </p:sp>
      <p:sp>
        <p:nvSpPr>
          <p:cNvPr id="13" name="Text Box 1039"/>
          <p:cNvSpPr txBox="1">
            <a:spLocks noChangeArrowheads="1"/>
          </p:cNvSpPr>
          <p:nvPr/>
        </p:nvSpPr>
        <p:spPr bwMode="auto">
          <a:xfrm>
            <a:off x="2971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BC2400"/>
                </a:solidFill>
              </a:rPr>
              <a:t>1</a:t>
            </a:r>
          </a:p>
        </p:txBody>
      </p:sp>
      <p:sp>
        <p:nvSpPr>
          <p:cNvPr id="14" name="Text Box 1040"/>
          <p:cNvSpPr txBox="1">
            <a:spLocks noChangeArrowheads="1"/>
          </p:cNvSpPr>
          <p:nvPr/>
        </p:nvSpPr>
        <p:spPr bwMode="auto">
          <a:xfrm>
            <a:off x="4114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15" name="Text Box 1041"/>
          <p:cNvSpPr txBox="1">
            <a:spLocks noChangeArrowheads="1"/>
          </p:cNvSpPr>
          <p:nvPr/>
        </p:nvSpPr>
        <p:spPr bwMode="auto">
          <a:xfrm>
            <a:off x="4495800" y="20574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BC2400"/>
                </a:solidFill>
              </a:rPr>
              <a:t>3</a:t>
            </a:r>
          </a:p>
        </p:txBody>
      </p:sp>
      <p:sp>
        <p:nvSpPr>
          <p:cNvPr id="16" name="Text Box 1042"/>
          <p:cNvSpPr txBox="1">
            <a:spLocks noChangeArrowheads="1"/>
          </p:cNvSpPr>
          <p:nvPr/>
        </p:nvSpPr>
        <p:spPr bwMode="auto">
          <a:xfrm>
            <a:off x="3886200" y="2743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17" name="Text Box 1043"/>
          <p:cNvSpPr txBox="1">
            <a:spLocks noChangeArrowheads="1"/>
          </p:cNvSpPr>
          <p:nvPr/>
        </p:nvSpPr>
        <p:spPr bwMode="auto">
          <a:xfrm>
            <a:off x="2971800" y="2209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18" name="Text Box 1044"/>
          <p:cNvSpPr txBox="1">
            <a:spLocks noChangeArrowheads="1"/>
          </p:cNvSpPr>
          <p:nvPr/>
        </p:nvSpPr>
        <p:spPr bwMode="auto">
          <a:xfrm>
            <a:off x="64770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d</a:t>
            </a:r>
          </a:p>
        </p:txBody>
      </p:sp>
      <p:sp>
        <p:nvSpPr>
          <p:cNvPr id="19" name="Oval 1045"/>
          <p:cNvSpPr>
            <a:spLocks noChangeArrowheads="1"/>
          </p:cNvSpPr>
          <p:nvPr/>
        </p:nvSpPr>
        <p:spPr bwMode="auto">
          <a:xfrm>
            <a:off x="32766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046"/>
          <p:cNvSpPr>
            <a:spLocks noChangeArrowheads="1"/>
          </p:cNvSpPr>
          <p:nvPr/>
        </p:nvSpPr>
        <p:spPr bwMode="auto">
          <a:xfrm>
            <a:off x="30480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047"/>
          <p:cNvSpPr>
            <a:spLocks noChangeShapeType="1"/>
          </p:cNvSpPr>
          <p:nvPr/>
        </p:nvSpPr>
        <p:spPr bwMode="auto">
          <a:xfrm>
            <a:off x="3048000" y="1371600"/>
            <a:ext cx="76200" cy="49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1048"/>
          <p:cNvSpPr>
            <a:spLocks noChangeShapeType="1"/>
          </p:cNvSpPr>
          <p:nvPr/>
        </p:nvSpPr>
        <p:spPr bwMode="auto">
          <a:xfrm flipV="1">
            <a:off x="3276600" y="13716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Freeform 1049"/>
          <p:cNvSpPr>
            <a:spLocks/>
          </p:cNvSpPr>
          <p:nvPr/>
        </p:nvSpPr>
        <p:spPr bwMode="auto">
          <a:xfrm>
            <a:off x="3124200" y="1600200"/>
            <a:ext cx="152400" cy="762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48" y="0"/>
              </a:cxn>
              <a:cxn ang="0">
                <a:pos x="96" y="48"/>
              </a:cxn>
            </a:cxnLst>
            <a:rect l="0" t="0" r="r" b="b"/>
            <a:pathLst>
              <a:path w="96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8" y="40"/>
                  <a:pt x="96" y="48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Oval 1050"/>
          <p:cNvSpPr>
            <a:spLocks noChangeArrowheads="1"/>
          </p:cNvSpPr>
          <p:nvPr/>
        </p:nvSpPr>
        <p:spPr bwMode="auto">
          <a:xfrm>
            <a:off x="48006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1051"/>
          <p:cNvSpPr>
            <a:spLocks noChangeArrowheads="1"/>
          </p:cNvSpPr>
          <p:nvPr/>
        </p:nvSpPr>
        <p:spPr bwMode="auto">
          <a:xfrm>
            <a:off x="45720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1052"/>
          <p:cNvSpPr>
            <a:spLocks noChangeShapeType="1"/>
          </p:cNvSpPr>
          <p:nvPr/>
        </p:nvSpPr>
        <p:spPr bwMode="auto">
          <a:xfrm>
            <a:off x="4572000" y="2209800"/>
            <a:ext cx="76200" cy="49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1053"/>
          <p:cNvSpPr>
            <a:spLocks noChangeShapeType="1"/>
          </p:cNvSpPr>
          <p:nvPr/>
        </p:nvSpPr>
        <p:spPr bwMode="auto">
          <a:xfrm flipV="1">
            <a:off x="4800600" y="2209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Freeform 1054"/>
          <p:cNvSpPr>
            <a:spLocks/>
          </p:cNvSpPr>
          <p:nvPr/>
        </p:nvSpPr>
        <p:spPr bwMode="auto">
          <a:xfrm>
            <a:off x="4648200" y="2438400"/>
            <a:ext cx="152400" cy="762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48" y="0"/>
              </a:cxn>
              <a:cxn ang="0">
                <a:pos x="96" y="48"/>
              </a:cxn>
            </a:cxnLst>
            <a:rect l="0" t="0" r="r" b="b"/>
            <a:pathLst>
              <a:path w="96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8" y="40"/>
                  <a:pt x="96" y="48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Using Trust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6" name="Oval 3"/>
          <p:cNvSpPr>
            <a:spLocks noChangeArrowheads="1"/>
          </p:cNvSpPr>
          <p:nvPr/>
        </p:nvSpPr>
        <p:spPr bwMode="auto">
          <a:xfrm>
            <a:off x="2971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4"/>
          <p:cNvSpPr>
            <a:spLocks noChangeArrowheads="1"/>
          </p:cNvSpPr>
          <p:nvPr/>
        </p:nvSpPr>
        <p:spPr bwMode="auto">
          <a:xfrm>
            <a:off x="4114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Oval 5"/>
          <p:cNvSpPr>
            <a:spLocks noChangeArrowheads="1"/>
          </p:cNvSpPr>
          <p:nvPr/>
        </p:nvSpPr>
        <p:spPr bwMode="auto">
          <a:xfrm>
            <a:off x="2971800" y="22860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7"/>
          <p:cNvSpPr>
            <a:spLocks noChangeArrowheads="1"/>
          </p:cNvSpPr>
          <p:nvPr/>
        </p:nvSpPr>
        <p:spPr bwMode="auto">
          <a:xfrm>
            <a:off x="4495800" y="21336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8"/>
          <p:cNvSpPr>
            <a:spLocks noChangeArrowheads="1"/>
          </p:cNvSpPr>
          <p:nvPr/>
        </p:nvSpPr>
        <p:spPr bwMode="auto">
          <a:xfrm>
            <a:off x="3886200" y="2819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10"/>
          <p:cNvSpPr>
            <a:spLocks noChangeArrowheads="1"/>
          </p:cNvSpPr>
          <p:nvPr/>
        </p:nvSpPr>
        <p:spPr bwMode="auto">
          <a:xfrm>
            <a:off x="6477000" y="1905000"/>
            <a:ext cx="4572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11"/>
          <p:cNvSpPr>
            <a:spLocks noChangeArrowheads="1"/>
          </p:cNvSpPr>
          <p:nvPr/>
        </p:nvSpPr>
        <p:spPr bwMode="auto">
          <a:xfrm>
            <a:off x="1447800" y="19050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Text Box 12"/>
          <p:cNvSpPr txBox="1">
            <a:spLocks noChangeArrowheads="1"/>
          </p:cNvSpPr>
          <p:nvPr/>
        </p:nvSpPr>
        <p:spPr bwMode="auto">
          <a:xfrm>
            <a:off x="14478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u</a:t>
            </a:r>
          </a:p>
        </p:txBody>
      </p:sp>
      <p:sp>
        <p:nvSpPr>
          <p:cNvPr id="57" name="Text Box 21"/>
          <p:cNvSpPr txBox="1">
            <a:spLocks noChangeArrowheads="1"/>
          </p:cNvSpPr>
          <p:nvPr/>
        </p:nvSpPr>
        <p:spPr bwMode="auto">
          <a:xfrm>
            <a:off x="2971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1</a:t>
            </a:r>
          </a:p>
        </p:txBody>
      </p:sp>
      <p:sp>
        <p:nvSpPr>
          <p:cNvPr id="58" name="Text Box 22"/>
          <p:cNvSpPr txBox="1">
            <a:spLocks noChangeArrowheads="1"/>
          </p:cNvSpPr>
          <p:nvPr/>
        </p:nvSpPr>
        <p:spPr bwMode="auto">
          <a:xfrm>
            <a:off x="4114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59" name="Text Box 23"/>
          <p:cNvSpPr txBox="1">
            <a:spLocks noChangeArrowheads="1"/>
          </p:cNvSpPr>
          <p:nvPr/>
        </p:nvSpPr>
        <p:spPr bwMode="auto">
          <a:xfrm>
            <a:off x="4495800" y="2057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3</a:t>
            </a:r>
          </a:p>
        </p:txBody>
      </p:sp>
      <p:sp>
        <p:nvSpPr>
          <p:cNvPr id="60" name="Text Box 24"/>
          <p:cNvSpPr txBox="1">
            <a:spLocks noChangeArrowheads="1"/>
          </p:cNvSpPr>
          <p:nvPr/>
        </p:nvSpPr>
        <p:spPr bwMode="auto">
          <a:xfrm>
            <a:off x="3886200" y="2743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61" name="Text Box 25"/>
          <p:cNvSpPr txBox="1">
            <a:spLocks noChangeArrowheads="1"/>
          </p:cNvSpPr>
          <p:nvPr/>
        </p:nvSpPr>
        <p:spPr bwMode="auto">
          <a:xfrm>
            <a:off x="2971800" y="2209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62" name="Text Box 26"/>
          <p:cNvSpPr txBox="1">
            <a:spLocks noChangeArrowheads="1"/>
          </p:cNvSpPr>
          <p:nvPr/>
        </p:nvSpPr>
        <p:spPr bwMode="auto">
          <a:xfrm>
            <a:off x="64770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d</a:t>
            </a:r>
          </a:p>
        </p:txBody>
      </p:sp>
      <p:sp>
        <p:nvSpPr>
          <p:cNvPr id="6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544763"/>
          </a:xfrm>
        </p:spPr>
        <p:txBody>
          <a:bodyPr/>
          <a:lstStyle/>
          <a:p>
            <a:r>
              <a:rPr lang="en-US" dirty="0" smtClean="0"/>
              <a:t>Adversarial routers</a:t>
            </a:r>
          </a:p>
          <a:p>
            <a:r>
              <a:rPr lang="en-US" dirty="0" smtClean="0"/>
              <a:t>User doesn’t know where the adversary 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Using Trust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6" name="Oval 3"/>
          <p:cNvSpPr>
            <a:spLocks noChangeArrowheads="1"/>
          </p:cNvSpPr>
          <p:nvPr/>
        </p:nvSpPr>
        <p:spPr bwMode="auto">
          <a:xfrm>
            <a:off x="2971800" y="1295400"/>
            <a:ext cx="457200" cy="457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4"/>
          <p:cNvSpPr>
            <a:spLocks noChangeArrowheads="1"/>
          </p:cNvSpPr>
          <p:nvPr/>
        </p:nvSpPr>
        <p:spPr bwMode="auto">
          <a:xfrm>
            <a:off x="4114800" y="1295400"/>
            <a:ext cx="457200" cy="457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Oval 5"/>
          <p:cNvSpPr>
            <a:spLocks noChangeArrowheads="1"/>
          </p:cNvSpPr>
          <p:nvPr/>
        </p:nvSpPr>
        <p:spPr bwMode="auto">
          <a:xfrm>
            <a:off x="2971800" y="22860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7"/>
          <p:cNvSpPr>
            <a:spLocks noChangeArrowheads="1"/>
          </p:cNvSpPr>
          <p:nvPr/>
        </p:nvSpPr>
        <p:spPr bwMode="auto">
          <a:xfrm>
            <a:off x="4495800" y="2133600"/>
            <a:ext cx="457200" cy="45720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8"/>
          <p:cNvSpPr>
            <a:spLocks noChangeArrowheads="1"/>
          </p:cNvSpPr>
          <p:nvPr/>
        </p:nvSpPr>
        <p:spPr bwMode="auto">
          <a:xfrm>
            <a:off x="3886200" y="2819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10"/>
          <p:cNvSpPr>
            <a:spLocks noChangeArrowheads="1"/>
          </p:cNvSpPr>
          <p:nvPr/>
        </p:nvSpPr>
        <p:spPr bwMode="auto">
          <a:xfrm>
            <a:off x="6477000" y="1905000"/>
            <a:ext cx="4572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11"/>
          <p:cNvSpPr>
            <a:spLocks noChangeArrowheads="1"/>
          </p:cNvSpPr>
          <p:nvPr/>
        </p:nvSpPr>
        <p:spPr bwMode="auto">
          <a:xfrm>
            <a:off x="1447800" y="19050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Text Box 12"/>
          <p:cNvSpPr txBox="1">
            <a:spLocks noChangeArrowheads="1"/>
          </p:cNvSpPr>
          <p:nvPr/>
        </p:nvSpPr>
        <p:spPr bwMode="auto">
          <a:xfrm>
            <a:off x="14478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u</a:t>
            </a:r>
          </a:p>
        </p:txBody>
      </p:sp>
      <p:sp>
        <p:nvSpPr>
          <p:cNvPr id="57" name="Text Box 21"/>
          <p:cNvSpPr txBox="1">
            <a:spLocks noChangeArrowheads="1"/>
          </p:cNvSpPr>
          <p:nvPr/>
        </p:nvSpPr>
        <p:spPr bwMode="auto">
          <a:xfrm>
            <a:off x="2971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1</a:t>
            </a:r>
          </a:p>
        </p:txBody>
      </p:sp>
      <p:sp>
        <p:nvSpPr>
          <p:cNvPr id="58" name="Text Box 22"/>
          <p:cNvSpPr txBox="1">
            <a:spLocks noChangeArrowheads="1"/>
          </p:cNvSpPr>
          <p:nvPr/>
        </p:nvSpPr>
        <p:spPr bwMode="auto">
          <a:xfrm>
            <a:off x="4114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2</a:t>
            </a:r>
          </a:p>
        </p:txBody>
      </p:sp>
      <p:sp>
        <p:nvSpPr>
          <p:cNvPr id="59" name="Text Box 23"/>
          <p:cNvSpPr txBox="1">
            <a:spLocks noChangeArrowheads="1"/>
          </p:cNvSpPr>
          <p:nvPr/>
        </p:nvSpPr>
        <p:spPr bwMode="auto">
          <a:xfrm>
            <a:off x="4495800" y="2057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3</a:t>
            </a:r>
          </a:p>
        </p:txBody>
      </p:sp>
      <p:sp>
        <p:nvSpPr>
          <p:cNvPr id="60" name="Text Box 24"/>
          <p:cNvSpPr txBox="1">
            <a:spLocks noChangeArrowheads="1"/>
          </p:cNvSpPr>
          <p:nvPr/>
        </p:nvSpPr>
        <p:spPr bwMode="auto">
          <a:xfrm>
            <a:off x="3886200" y="2743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61" name="Text Box 25"/>
          <p:cNvSpPr txBox="1">
            <a:spLocks noChangeArrowheads="1"/>
          </p:cNvSpPr>
          <p:nvPr/>
        </p:nvSpPr>
        <p:spPr bwMode="auto">
          <a:xfrm>
            <a:off x="2971800" y="2209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62" name="Text Box 26"/>
          <p:cNvSpPr txBox="1">
            <a:spLocks noChangeArrowheads="1"/>
          </p:cNvSpPr>
          <p:nvPr/>
        </p:nvSpPr>
        <p:spPr bwMode="auto">
          <a:xfrm>
            <a:off x="64770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d</a:t>
            </a:r>
          </a:p>
        </p:txBody>
      </p:sp>
      <p:sp>
        <p:nvSpPr>
          <p:cNvPr id="6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544763"/>
          </a:xfrm>
        </p:spPr>
        <p:txBody>
          <a:bodyPr/>
          <a:lstStyle/>
          <a:p>
            <a:r>
              <a:rPr lang="en-US" dirty="0" smtClean="0"/>
              <a:t>Adversarial routers</a:t>
            </a:r>
          </a:p>
          <a:p>
            <a:r>
              <a:rPr lang="en-US" dirty="0" smtClean="0"/>
              <a:t>User doesn’t know where the adversary is.</a:t>
            </a:r>
          </a:p>
          <a:p>
            <a:r>
              <a:rPr lang="en-US" dirty="0" smtClean="0"/>
              <a:t>User may have some idea of which routers are likely to be adversarial.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Router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 has </a:t>
            </a:r>
            <a:r>
              <a:rPr lang="en-US" b="1" dirty="0" smtClean="0"/>
              <a:t>trust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.  </a:t>
            </a:r>
            <a:r>
              <a:rPr lang="en-US" dirty="0" smtClean="0"/>
              <a:t>An attempt to compromise a router succeeds with probability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r>
              <a:rPr lang="en-US" dirty="0" smtClean="0"/>
              <a:t> = 1-</a:t>
            </a:r>
            <a:r>
              <a:rPr lang="en-US" i="1" dirty="0" smtClean="0"/>
              <a:t>t</a:t>
            </a:r>
            <a:r>
              <a:rPr lang="en-US" i="1" baseline="-25000" dirty="0" smtClean="0"/>
              <a:t>i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User will choose circuits using a known distribution.</a:t>
            </a:r>
          </a:p>
          <a:p>
            <a:r>
              <a:rPr lang="en-US" dirty="0" smtClean="0"/>
              <a:t>Adversary attempts to compromise at most </a:t>
            </a:r>
            <a:r>
              <a:rPr lang="en-US" i="1" dirty="0" smtClean="0"/>
              <a:t>k</a:t>
            </a:r>
            <a:r>
              <a:rPr lang="en-US" dirty="0" smtClean="0"/>
              <a:t> routers, </a:t>
            </a:r>
            <a:r>
              <a:rPr lang="en-US" i="1" dirty="0" smtClean="0"/>
              <a:t>K</a:t>
            </a:r>
            <a:r>
              <a:rPr lang="en-US" dirty="0" smtClean="0">
                <a:sym typeface="Symbol"/>
              </a:rPr>
              <a:t>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/>
              <a:t>.</a:t>
            </a:r>
          </a:p>
          <a:p>
            <a:r>
              <a:rPr lang="en-US" dirty="0" smtClean="0"/>
              <a:t>After attempts, users actually choose circuits.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anonymity, </a:t>
            </a:r>
            <a:r>
              <a:rPr lang="en-US" dirty="0" smtClean="0"/>
              <a:t>minimize correlation attack</a:t>
            </a:r>
            <a:endParaRPr lang="en-US" dirty="0" smtClean="0"/>
          </a:p>
          <a:p>
            <a:r>
              <a:rPr lang="en-US" dirty="0" smtClean="0"/>
              <a:t>Probability of compromise: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i="1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err="1" smtClean="0">
                <a:sym typeface="Symbol"/>
              </a:rPr>
              <a:t>p</a:t>
            </a:r>
            <a:r>
              <a:rPr lang="en-US" dirty="0" err="1" smtClean="0">
                <a:sym typeface="Symbol"/>
              </a:rPr>
              <a:t>,</a:t>
            </a:r>
            <a:r>
              <a:rPr lang="en-US" i="1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) = </a:t>
            </a:r>
            <a:r>
              <a:rPr lang="en-US" i="1" baseline="-25000" dirty="0" err="1" smtClean="0">
                <a:sym typeface="Symbol"/>
              </a:rPr>
              <a:t>r</a:t>
            </a:r>
            <a:r>
              <a:rPr lang="en-US" baseline="-25000" dirty="0" err="1" smtClean="0">
                <a:sym typeface="Symbol"/>
              </a:rPr>
              <a:t>,</a:t>
            </a:r>
            <a:r>
              <a:rPr lang="en-US" i="1" baseline="-25000" dirty="0" err="1" smtClean="0">
                <a:sym typeface="Symbol"/>
              </a:rPr>
              <a:t>s</a:t>
            </a:r>
            <a:r>
              <a:rPr lang="en-US" baseline="-25000" dirty="0" err="1" smtClean="0">
                <a:sym typeface="Symbol"/>
              </a:rPr>
              <a:t></a:t>
            </a:r>
            <a:r>
              <a:rPr lang="en-US" i="1" baseline="-25000" dirty="0" err="1" smtClean="0">
                <a:sym typeface="Symbol"/>
              </a:rPr>
              <a:t>K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i="1" dirty="0" err="1" smtClean="0">
                <a:sym typeface="Symbol"/>
              </a:rPr>
              <a:t>p</a:t>
            </a:r>
            <a:r>
              <a:rPr lang="en-US" i="1" baseline="-25000" dirty="0" err="1" smtClean="0">
                <a:sym typeface="Symbol"/>
              </a:rPr>
              <a:t>rs</a:t>
            </a:r>
            <a:r>
              <a:rPr lang="en-US" i="1" baseline="-25000" dirty="0" smtClean="0">
                <a:sym typeface="Symbol"/>
              </a:rPr>
              <a:t> </a:t>
            </a:r>
            <a:r>
              <a:rPr lang="en-US" i="1" dirty="0" err="1" smtClean="0">
                <a:sym typeface="Symbol"/>
              </a:rPr>
              <a:t>c</a:t>
            </a:r>
            <a:r>
              <a:rPr lang="en-US" i="1" baseline="-25000" dirty="0" err="1" smtClean="0">
                <a:sym typeface="Symbol"/>
              </a:rPr>
              <a:t>r</a:t>
            </a:r>
            <a:r>
              <a:rPr lang="en-US" i="1" baseline="-25000" dirty="0" smtClean="0">
                <a:sym typeface="Symbol"/>
              </a:rPr>
              <a:t> </a:t>
            </a:r>
            <a:r>
              <a:rPr lang="en-US" i="1" dirty="0" err="1" smtClean="0">
                <a:sym typeface="Symbol"/>
              </a:rPr>
              <a:t>c</a:t>
            </a:r>
            <a:r>
              <a:rPr lang="en-US" i="1" baseline="-25000" dirty="0" err="1" smtClean="0">
                <a:sym typeface="Symbol"/>
              </a:rPr>
              <a:t>s</a:t>
            </a:r>
            <a:endParaRPr lang="en-US" dirty="0" smtClean="0"/>
          </a:p>
          <a:p>
            <a:r>
              <a:rPr lang="en-US" b="1" dirty="0" smtClean="0"/>
              <a:t>Problem:</a:t>
            </a:r>
          </a:p>
          <a:p>
            <a:pPr lvl="1"/>
            <a:r>
              <a:rPr lang="en-US" b="1" dirty="0" smtClean="0"/>
              <a:t>Input: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Trust values 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n</a:t>
            </a:r>
            <a:endParaRPr lang="en-US" i="1" baseline="-25000" dirty="0" smtClean="0"/>
          </a:p>
          <a:p>
            <a:pPr lvl="1"/>
            <a:r>
              <a:rPr lang="en-US" b="1" dirty="0" smtClean="0"/>
              <a:t>Output: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Distribution </a:t>
            </a:r>
            <a:r>
              <a:rPr lang="en-US" i="1" dirty="0" smtClean="0"/>
              <a:t>p*</a:t>
            </a:r>
            <a:r>
              <a:rPr lang="en-US" dirty="0" smtClean="0"/>
              <a:t> on router pairs such that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    </a:t>
            </a:r>
            <a:r>
              <a:rPr lang="en-US" i="1" dirty="0" smtClean="0"/>
              <a:t>p*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dirty="0" err="1" smtClean="0"/>
              <a:t>argmin</a:t>
            </a:r>
            <a:r>
              <a:rPr lang="en-US" i="1" baseline="-25000" dirty="0" err="1" smtClean="0"/>
              <a:t>p</a:t>
            </a:r>
            <a:r>
              <a:rPr lang="en-US" dirty="0" smtClean="0"/>
              <a:t> </a:t>
            </a:r>
            <a:r>
              <a:rPr lang="en-US" dirty="0" err="1" smtClean="0"/>
              <a:t>max</a:t>
            </a:r>
            <a:r>
              <a:rPr lang="en-US" i="1" baseline="-25000" dirty="0" err="1" smtClean="0"/>
              <a:t>K</a:t>
            </a:r>
            <a:r>
              <a:rPr lang="en-US" baseline="-25000" dirty="0" err="1" smtClean="0">
                <a:sym typeface="Symbol"/>
              </a:rPr>
              <a:t></a:t>
            </a:r>
            <a:r>
              <a:rPr lang="en-US" i="1" baseline="-25000" dirty="0" err="1" smtClean="0">
                <a:sym typeface="Symbol"/>
              </a:rPr>
              <a:t>R</a:t>
            </a:r>
            <a:r>
              <a:rPr lang="en-US" baseline="-25000" dirty="0" smtClean="0">
                <a:sym typeface="Symbol"/>
              </a:rPr>
              <a:t>:</a:t>
            </a:r>
            <a:r>
              <a:rPr lang="en-US" baseline="-25000" dirty="0" smtClean="0">
                <a:sym typeface="Wingdings" pitchFamily="2" charset="2"/>
              </a:rPr>
              <a:t>|</a:t>
            </a:r>
            <a:r>
              <a:rPr lang="en-US" i="1" baseline="-25000" dirty="0" smtClean="0">
                <a:sym typeface="Wingdings" pitchFamily="2" charset="2"/>
              </a:rPr>
              <a:t>K</a:t>
            </a:r>
            <a:r>
              <a:rPr lang="en-US" baseline="-25000" dirty="0" smtClean="0">
                <a:sym typeface="Wingdings" pitchFamily="2" charset="2"/>
              </a:rPr>
              <a:t>|=</a:t>
            </a:r>
            <a:r>
              <a:rPr lang="en-US" i="1" baseline="-25000" dirty="0" smtClean="0">
                <a:sym typeface="Wingdings" pitchFamily="2" charset="2"/>
              </a:rPr>
              <a:t>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err="1" smtClean="0">
                <a:sym typeface="Symbol"/>
              </a:rPr>
              <a:t>p</a:t>
            </a:r>
            <a:r>
              <a:rPr lang="en-US" dirty="0" err="1" smtClean="0">
                <a:sym typeface="Symbol"/>
              </a:rPr>
              <a:t>,</a:t>
            </a:r>
            <a:r>
              <a:rPr lang="en-US" i="1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)</a:t>
            </a:r>
            <a:endParaRPr lang="en-US" i="1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Turn into a linear program</a:t>
            </a:r>
          </a:p>
          <a:p>
            <a:r>
              <a:rPr lang="en-US" dirty="0" smtClean="0"/>
              <a:t>Variables: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rs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</a:t>
            </a:r>
            <a:r>
              <a:rPr lang="en-US" i="1" dirty="0" err="1" smtClean="0"/>
              <a:t>r</a:t>
            </a:r>
            <a:r>
              <a:rPr lang="en-US" dirty="0" err="1" smtClean="0"/>
              <a:t>,</a:t>
            </a:r>
            <a:r>
              <a:rPr lang="en-US" i="1" dirty="0" err="1" smtClean="0"/>
              <a:t>s</a:t>
            </a:r>
            <a:r>
              <a:rPr lang="en-US" dirty="0" err="1" smtClean="0">
                <a:sym typeface="Symbol"/>
              </a:rPr>
              <a:t></a:t>
            </a:r>
            <a:r>
              <a:rPr lang="en-US" i="1" dirty="0" err="1" smtClean="0">
                <a:sym typeface="Symbol"/>
              </a:rPr>
              <a:t>R</a:t>
            </a:r>
            <a:r>
              <a:rPr lang="en-US" i="1" dirty="0" smtClean="0">
                <a:sym typeface="Symbol"/>
              </a:rPr>
              <a:t/>
            </a:r>
            <a:br>
              <a:rPr lang="en-US" i="1" dirty="0" smtClean="0">
                <a:sym typeface="Symbol"/>
              </a:rPr>
            </a:br>
            <a:r>
              <a:rPr lang="en-US" i="1" dirty="0" smtClean="0">
                <a:sym typeface="Symbol"/>
              </a:rPr>
              <a:t>                  t      </a:t>
            </a:r>
            <a:r>
              <a:rPr lang="en-US" dirty="0" smtClean="0">
                <a:sym typeface="Symbol"/>
              </a:rPr>
              <a:t>(slack variable)</a:t>
            </a:r>
          </a:p>
          <a:p>
            <a:r>
              <a:rPr lang="en-US" dirty="0" smtClean="0">
                <a:sym typeface="Symbol"/>
              </a:rPr>
              <a:t>Constraints:</a:t>
            </a:r>
          </a:p>
          <a:p>
            <a:pPr lvl="1"/>
            <a:r>
              <a:rPr lang="en-US" dirty="0" smtClean="0">
                <a:sym typeface="Symbol"/>
              </a:rPr>
              <a:t>Probability distribution: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	0  </a:t>
            </a:r>
            <a:r>
              <a:rPr lang="en-US" i="1" dirty="0" err="1" smtClean="0">
                <a:sym typeface="Symbol"/>
              </a:rPr>
              <a:t>p</a:t>
            </a:r>
            <a:r>
              <a:rPr lang="en-US" i="1" baseline="-25000" dirty="0" err="1" smtClean="0">
                <a:sym typeface="Symbol"/>
              </a:rPr>
              <a:t>rs</a:t>
            </a:r>
            <a:r>
              <a:rPr lang="en-US" dirty="0" smtClean="0">
                <a:sym typeface="Symbol"/>
              </a:rPr>
              <a:t>  1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	</a:t>
            </a:r>
            <a:r>
              <a:rPr lang="en-US" i="1" baseline="-25000" dirty="0" err="1" smtClean="0">
                <a:sym typeface="Symbol"/>
              </a:rPr>
              <a:t>r</a:t>
            </a:r>
            <a:r>
              <a:rPr lang="en-US" baseline="-25000" dirty="0" err="1" smtClean="0">
                <a:sym typeface="Symbol"/>
              </a:rPr>
              <a:t>,</a:t>
            </a:r>
            <a:r>
              <a:rPr lang="en-US" i="1" baseline="-25000" dirty="0" err="1" smtClean="0">
                <a:sym typeface="Symbol"/>
              </a:rPr>
              <a:t>s</a:t>
            </a:r>
            <a:r>
              <a:rPr lang="en-US" baseline="-25000" dirty="0" err="1" smtClean="0">
                <a:sym typeface="Symbol"/>
              </a:rPr>
              <a:t></a:t>
            </a:r>
            <a:r>
              <a:rPr lang="en-US" i="1" baseline="-25000" dirty="0" err="1" smtClean="0">
                <a:sym typeface="Symbol"/>
              </a:rPr>
              <a:t>R</a:t>
            </a:r>
            <a:r>
              <a:rPr lang="en-US" i="1" baseline="-25000" dirty="0" smtClean="0">
                <a:sym typeface="Symbol"/>
              </a:rPr>
              <a:t> </a:t>
            </a:r>
            <a:r>
              <a:rPr lang="en-US" i="1" dirty="0" err="1" smtClean="0">
                <a:sym typeface="Symbol"/>
              </a:rPr>
              <a:t>p</a:t>
            </a:r>
            <a:r>
              <a:rPr lang="en-US" i="1" baseline="-25000" dirty="0" err="1" smtClean="0">
                <a:sym typeface="Symbol"/>
              </a:rPr>
              <a:t>rs</a:t>
            </a:r>
            <a:r>
              <a:rPr lang="en-US" dirty="0" smtClean="0">
                <a:sym typeface="Symbol"/>
              </a:rPr>
              <a:t> = 1</a:t>
            </a:r>
            <a:endParaRPr lang="en-US" i="1" baseline="-25000" dirty="0">
              <a:sym typeface="Symbol"/>
            </a:endParaRPr>
          </a:p>
          <a:p>
            <a:pPr lvl="1"/>
            <a:r>
              <a:rPr lang="en-US" dirty="0" err="1" smtClean="0">
                <a:sym typeface="Symbol"/>
              </a:rPr>
              <a:t>Minimax</a:t>
            </a:r>
            <a:r>
              <a:rPr lang="en-US" dirty="0" smtClean="0">
                <a:sym typeface="Symbol"/>
              </a:rPr>
              <a:t>:</a:t>
            </a:r>
            <a:r>
              <a:rPr lang="en-US" dirty="0">
                <a:sym typeface="Symbol"/>
              </a:rPr>
              <a:t/>
            </a:r>
            <a:br>
              <a:rPr lang="en-US" dirty="0">
                <a:sym typeface="Symbol"/>
              </a:rPr>
            </a:br>
            <a:r>
              <a:rPr lang="en-US" dirty="0" smtClean="0">
                <a:sym typeface="Symbol"/>
              </a:rPr>
              <a:t>	t</a:t>
            </a:r>
            <a:r>
              <a:rPr lang="en-US" i="1" dirty="0" smtClean="0">
                <a:sym typeface="Symbol"/>
              </a:rPr>
              <a:t> – c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err="1" smtClean="0">
                <a:sym typeface="Symbol"/>
              </a:rPr>
              <a:t>p</a:t>
            </a:r>
            <a:r>
              <a:rPr lang="en-US" dirty="0" err="1" smtClean="0">
                <a:sym typeface="Symbol"/>
              </a:rPr>
              <a:t>,</a:t>
            </a:r>
            <a:r>
              <a:rPr lang="en-US" i="1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)  0  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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:</a:t>
            </a:r>
            <a:r>
              <a:rPr lang="en-US" dirty="0" smtClean="0">
                <a:sym typeface="Wingdings" pitchFamily="2" charset="2"/>
              </a:rPr>
              <a:t>|</a:t>
            </a:r>
            <a:r>
              <a:rPr lang="en-US" i="1" dirty="0" smtClean="0">
                <a:sym typeface="Wingdings" pitchFamily="2" charset="2"/>
              </a:rPr>
              <a:t>K</a:t>
            </a:r>
            <a:r>
              <a:rPr lang="en-US" dirty="0" smtClean="0">
                <a:sym typeface="Wingdings" pitchFamily="2" charset="2"/>
              </a:rPr>
              <a:t>|=</a:t>
            </a:r>
            <a:r>
              <a:rPr lang="en-US" i="1" dirty="0" smtClean="0">
                <a:sym typeface="Wingdings" pitchFamily="2" charset="2"/>
              </a:rPr>
              <a:t>k</a:t>
            </a:r>
          </a:p>
          <a:p>
            <a:r>
              <a:rPr lang="en-US" dirty="0" smtClean="0">
                <a:sym typeface="Wingdings" pitchFamily="2" charset="2"/>
              </a:rPr>
              <a:t>Objective function : </a:t>
            </a:r>
            <a:r>
              <a:rPr lang="en-US" i="1" dirty="0" smtClean="0">
                <a:sym typeface="Wingdings" pitchFamily="2" charset="2"/>
              </a:rPr>
              <a:t>t</a:t>
            </a:r>
            <a:endParaRPr lang="en-US" i="1" dirty="0" smtClean="0">
              <a:sym typeface="Symbol"/>
            </a:endParaRPr>
          </a:p>
          <a:p>
            <a:pPr lvl="2"/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Turn into a linear program</a:t>
            </a:r>
          </a:p>
          <a:p>
            <a:r>
              <a:rPr lang="en-US" dirty="0" smtClean="0"/>
              <a:t>Variables: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rs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</a:t>
            </a:r>
            <a:r>
              <a:rPr lang="en-US" i="1" dirty="0" err="1" smtClean="0"/>
              <a:t>r</a:t>
            </a:r>
            <a:r>
              <a:rPr lang="en-US" dirty="0" err="1" smtClean="0"/>
              <a:t>,</a:t>
            </a:r>
            <a:r>
              <a:rPr lang="en-US" i="1" dirty="0" err="1" smtClean="0"/>
              <a:t>s</a:t>
            </a:r>
            <a:r>
              <a:rPr lang="en-US" dirty="0" err="1" smtClean="0">
                <a:sym typeface="Symbol"/>
              </a:rPr>
              <a:t></a:t>
            </a:r>
            <a:r>
              <a:rPr lang="en-US" i="1" dirty="0" err="1" smtClean="0">
                <a:sym typeface="Symbol"/>
              </a:rPr>
              <a:t>R</a:t>
            </a:r>
            <a:r>
              <a:rPr lang="en-US" i="1" dirty="0" smtClean="0">
                <a:sym typeface="Symbol"/>
              </a:rPr>
              <a:t/>
            </a:r>
            <a:br>
              <a:rPr lang="en-US" i="1" dirty="0" smtClean="0">
                <a:sym typeface="Symbol"/>
              </a:rPr>
            </a:br>
            <a:r>
              <a:rPr lang="en-US" i="1" dirty="0" smtClean="0">
                <a:sym typeface="Symbol"/>
              </a:rPr>
              <a:t>                  t      </a:t>
            </a:r>
            <a:r>
              <a:rPr lang="en-US" dirty="0" smtClean="0">
                <a:sym typeface="Symbol"/>
              </a:rPr>
              <a:t>(slack variable)</a:t>
            </a:r>
          </a:p>
          <a:p>
            <a:r>
              <a:rPr lang="en-US" dirty="0" smtClean="0">
                <a:sym typeface="Symbol"/>
              </a:rPr>
              <a:t>Constraints:</a:t>
            </a:r>
          </a:p>
          <a:p>
            <a:pPr lvl="1"/>
            <a:r>
              <a:rPr lang="en-US" dirty="0" smtClean="0">
                <a:sym typeface="Symbol"/>
              </a:rPr>
              <a:t>Probability distribution: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	0  </a:t>
            </a:r>
            <a:r>
              <a:rPr lang="en-US" i="1" dirty="0" err="1" smtClean="0">
                <a:sym typeface="Symbol"/>
              </a:rPr>
              <a:t>p</a:t>
            </a:r>
            <a:r>
              <a:rPr lang="en-US" i="1" baseline="-25000" dirty="0" err="1" smtClean="0">
                <a:sym typeface="Symbol"/>
              </a:rPr>
              <a:t>rs</a:t>
            </a:r>
            <a:r>
              <a:rPr lang="en-US" dirty="0" smtClean="0">
                <a:sym typeface="Symbol"/>
              </a:rPr>
              <a:t>  1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	</a:t>
            </a:r>
            <a:r>
              <a:rPr lang="en-US" i="1" baseline="-25000" dirty="0" err="1" smtClean="0">
                <a:sym typeface="Symbol"/>
              </a:rPr>
              <a:t>r</a:t>
            </a:r>
            <a:r>
              <a:rPr lang="en-US" baseline="-25000" dirty="0" err="1" smtClean="0">
                <a:sym typeface="Symbol"/>
              </a:rPr>
              <a:t>,</a:t>
            </a:r>
            <a:r>
              <a:rPr lang="en-US" i="1" baseline="-25000" dirty="0" err="1" smtClean="0">
                <a:sym typeface="Symbol"/>
              </a:rPr>
              <a:t>s</a:t>
            </a:r>
            <a:r>
              <a:rPr lang="en-US" baseline="-25000" dirty="0" err="1" smtClean="0">
                <a:sym typeface="Symbol"/>
              </a:rPr>
              <a:t></a:t>
            </a:r>
            <a:r>
              <a:rPr lang="en-US" i="1" baseline="-25000" dirty="0" err="1" smtClean="0">
                <a:sym typeface="Symbol"/>
              </a:rPr>
              <a:t>R</a:t>
            </a:r>
            <a:r>
              <a:rPr lang="en-US" i="1" baseline="-25000" dirty="0" smtClean="0">
                <a:sym typeface="Symbol"/>
              </a:rPr>
              <a:t> </a:t>
            </a:r>
            <a:r>
              <a:rPr lang="en-US" i="1" dirty="0" err="1" smtClean="0">
                <a:sym typeface="Symbol"/>
              </a:rPr>
              <a:t>p</a:t>
            </a:r>
            <a:r>
              <a:rPr lang="en-US" i="1" baseline="-25000" dirty="0" err="1" smtClean="0">
                <a:sym typeface="Symbol"/>
              </a:rPr>
              <a:t>rs</a:t>
            </a:r>
            <a:r>
              <a:rPr lang="en-US" dirty="0" smtClean="0">
                <a:sym typeface="Symbol"/>
              </a:rPr>
              <a:t> = 1</a:t>
            </a:r>
            <a:endParaRPr lang="en-US" i="1" baseline="-25000" dirty="0">
              <a:sym typeface="Symbol"/>
            </a:endParaRPr>
          </a:p>
          <a:p>
            <a:pPr lvl="1"/>
            <a:r>
              <a:rPr lang="en-US" dirty="0" err="1" smtClean="0">
                <a:sym typeface="Symbol"/>
              </a:rPr>
              <a:t>Minimax</a:t>
            </a:r>
            <a:r>
              <a:rPr lang="en-US" dirty="0" smtClean="0">
                <a:sym typeface="Symbol"/>
              </a:rPr>
              <a:t>:</a:t>
            </a:r>
            <a:r>
              <a:rPr lang="en-US" dirty="0">
                <a:sym typeface="Symbol"/>
              </a:rPr>
              <a:t/>
            </a:r>
            <a:br>
              <a:rPr lang="en-US" dirty="0">
                <a:sym typeface="Symbol"/>
              </a:rPr>
            </a:br>
            <a:r>
              <a:rPr lang="en-US" dirty="0" smtClean="0">
                <a:sym typeface="Symbol"/>
              </a:rPr>
              <a:t>	t</a:t>
            </a:r>
            <a:r>
              <a:rPr lang="en-US" i="1" dirty="0" smtClean="0">
                <a:sym typeface="Symbol"/>
              </a:rPr>
              <a:t> – c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err="1" smtClean="0">
                <a:sym typeface="Symbol"/>
              </a:rPr>
              <a:t>p</a:t>
            </a:r>
            <a:r>
              <a:rPr lang="en-US" dirty="0" err="1" smtClean="0">
                <a:sym typeface="Symbol"/>
              </a:rPr>
              <a:t>,</a:t>
            </a:r>
            <a:r>
              <a:rPr lang="en-US" i="1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)  0  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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:</a:t>
            </a:r>
            <a:r>
              <a:rPr lang="en-US" dirty="0" smtClean="0">
                <a:sym typeface="Wingdings" pitchFamily="2" charset="2"/>
              </a:rPr>
              <a:t>|</a:t>
            </a:r>
            <a:r>
              <a:rPr lang="en-US" i="1" dirty="0" smtClean="0">
                <a:sym typeface="Wingdings" pitchFamily="2" charset="2"/>
              </a:rPr>
              <a:t>K</a:t>
            </a:r>
            <a:r>
              <a:rPr lang="en-US" dirty="0" smtClean="0">
                <a:sym typeface="Wingdings" pitchFamily="2" charset="2"/>
              </a:rPr>
              <a:t>|=</a:t>
            </a:r>
            <a:r>
              <a:rPr lang="en-US" i="1" dirty="0" smtClean="0">
                <a:sym typeface="Wingdings" pitchFamily="2" charset="2"/>
              </a:rPr>
              <a:t>k</a:t>
            </a:r>
          </a:p>
          <a:p>
            <a:r>
              <a:rPr lang="en-US" dirty="0" smtClean="0">
                <a:sym typeface="Wingdings" pitchFamily="2" charset="2"/>
              </a:rPr>
              <a:t>Objective function : </a:t>
            </a:r>
            <a:r>
              <a:rPr lang="en-US" i="1" dirty="0" smtClean="0">
                <a:sym typeface="Wingdings" pitchFamily="2" charset="2"/>
              </a:rPr>
              <a:t>t</a:t>
            </a:r>
            <a:endParaRPr lang="en-US" i="1" dirty="0" smtClean="0">
              <a:sym typeface="Symbol"/>
            </a:endParaRPr>
          </a:p>
          <a:p>
            <a:pPr lvl="2"/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57150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Problem: </a:t>
            </a:r>
            <a:r>
              <a:rPr lang="en-US" sz="3600" dirty="0" smtClean="0">
                <a:solidFill>
                  <a:srgbClr val="C00000"/>
                </a:solidFill>
              </a:rPr>
              <a:t>Exponential-size linear program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Independent-Choice Approximation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Let </a:t>
            </a:r>
            <a:r>
              <a:rPr lang="en-US" i="1" dirty="0" smtClean="0"/>
              <a:t>c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) </a:t>
            </a:r>
            <a:r>
              <a:rPr lang="en-US" dirty="0" smtClean="0"/>
              <a:t>= </a:t>
            </a:r>
            <a:r>
              <a:rPr lang="en-US" dirty="0" err="1" smtClean="0">
                <a:sym typeface="Symbol"/>
              </a:rPr>
              <a:t>max</a:t>
            </a:r>
            <a:r>
              <a:rPr lang="en-US" i="1" baseline="-25000" dirty="0" err="1" smtClean="0">
                <a:sym typeface="Symbol"/>
              </a:rPr>
              <a:t>K</a:t>
            </a:r>
            <a:r>
              <a:rPr lang="en-US" baseline="-25000" dirty="0" err="1" smtClean="0">
                <a:sym typeface="Symbol"/>
              </a:rPr>
              <a:t></a:t>
            </a:r>
            <a:r>
              <a:rPr lang="en-US" i="1" baseline="-25000" dirty="0" err="1" smtClean="0">
                <a:sym typeface="Symbol"/>
              </a:rPr>
              <a:t>R</a:t>
            </a:r>
            <a:r>
              <a:rPr lang="en-US" baseline="-25000" dirty="0" smtClean="0">
                <a:sym typeface="Wingdings" pitchFamily="2" charset="2"/>
              </a:rPr>
              <a:t>:|</a:t>
            </a:r>
            <a:r>
              <a:rPr lang="en-US" i="1" baseline="-25000" dirty="0" smtClean="0">
                <a:sym typeface="Wingdings" pitchFamily="2" charset="2"/>
              </a:rPr>
              <a:t>K</a:t>
            </a:r>
            <a:r>
              <a:rPr lang="en-US" baseline="-25000" dirty="0" smtClean="0">
                <a:sym typeface="Wingdings" pitchFamily="2" charset="2"/>
              </a:rPr>
              <a:t>|=</a:t>
            </a:r>
            <a:r>
              <a:rPr lang="en-US" i="1" baseline="-25000" dirty="0" smtClean="0">
                <a:sym typeface="Wingdings" pitchFamily="2" charset="2"/>
              </a:rPr>
              <a:t>k </a:t>
            </a:r>
            <a:r>
              <a:rPr lang="en-US" dirty="0" smtClean="0">
                <a:sym typeface="Symbol"/>
              </a:rPr>
              <a:t></a:t>
            </a:r>
            <a:r>
              <a:rPr lang="en-US" i="1" baseline="-25000" dirty="0" err="1" smtClean="0">
                <a:sym typeface="Symbol"/>
              </a:rPr>
              <a:t>r</a:t>
            </a:r>
            <a:r>
              <a:rPr lang="en-US" baseline="-25000" dirty="0" err="1" smtClean="0">
                <a:sym typeface="Symbol"/>
              </a:rPr>
              <a:t></a:t>
            </a:r>
            <a:r>
              <a:rPr lang="en-US" i="1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p</a:t>
            </a:r>
            <a:r>
              <a:rPr lang="en-US" i="1" baseline="-25000" dirty="0" smtClean="0">
                <a:sym typeface="Symbol"/>
              </a:rPr>
              <a:t>r</a:t>
            </a:r>
            <a:r>
              <a:rPr lang="en-US" i="1" dirty="0" smtClean="0">
                <a:sym typeface="Symbol"/>
              </a:rPr>
              <a:t> c</a:t>
            </a:r>
            <a:r>
              <a:rPr lang="en-US" i="1" baseline="-25000" dirty="0" smtClean="0">
                <a:sym typeface="Symbol"/>
              </a:rPr>
              <a:t>r</a:t>
            </a:r>
            <a:r>
              <a:rPr lang="en-US" i="1" dirty="0" smtClean="0">
                <a:sym typeface="Symbol"/>
              </a:rPr>
              <a:t>.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Choose routers independently using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26670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sym typeface="Symbol"/>
              </a:rPr>
              <a:t>p</a:t>
            </a:r>
            <a:r>
              <a:rPr lang="en-US" sz="3600" baseline="30000" dirty="0" smtClean="0">
                <a:sym typeface="Symbol"/>
              </a:rPr>
              <a:t>*</a:t>
            </a:r>
            <a:r>
              <a:rPr lang="en-US" sz="3600" dirty="0" smtClean="0">
                <a:sym typeface="Symbol"/>
              </a:rPr>
              <a:t>  </a:t>
            </a:r>
            <a:r>
              <a:rPr lang="en-US" sz="3600" dirty="0" err="1" smtClean="0">
                <a:sym typeface="Symbol"/>
              </a:rPr>
              <a:t>argmin</a:t>
            </a:r>
            <a:r>
              <a:rPr lang="en-US" sz="3600" i="1" baseline="-25000" dirty="0" err="1" smtClean="0">
                <a:sym typeface="Symbol"/>
              </a:rPr>
              <a:t>p</a:t>
            </a:r>
            <a:r>
              <a:rPr lang="en-US" sz="3600" dirty="0" smtClean="0">
                <a:sym typeface="Symbol"/>
              </a:rPr>
              <a:t> </a:t>
            </a:r>
            <a:r>
              <a:rPr lang="en-US" sz="3600" i="1" dirty="0" smtClean="0">
                <a:sym typeface="Symbol"/>
              </a:rPr>
              <a:t>c</a:t>
            </a:r>
            <a:r>
              <a:rPr lang="en-US" sz="3600" dirty="0" smtClean="0">
                <a:sym typeface="Symbol"/>
              </a:rPr>
              <a:t>(</a:t>
            </a:r>
            <a:r>
              <a:rPr lang="en-US" sz="3600" i="1" dirty="0" smtClean="0">
                <a:sym typeface="Symbol"/>
              </a:rPr>
              <a:t>p</a:t>
            </a:r>
            <a:r>
              <a:rPr lang="en-US" sz="3600" dirty="0" smtClean="0">
                <a:sym typeface="Symbol"/>
              </a:rPr>
              <a:t>)</a:t>
            </a:r>
            <a:endParaRPr lang="en-US" sz="3600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Independent-Choice Approximation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Let </a:t>
            </a:r>
            <a:r>
              <a:rPr lang="en-US" i="1" dirty="0" smtClean="0"/>
              <a:t>c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) </a:t>
            </a:r>
            <a:r>
              <a:rPr lang="en-US" dirty="0" smtClean="0"/>
              <a:t>= </a:t>
            </a:r>
            <a:r>
              <a:rPr lang="en-US" dirty="0" err="1" smtClean="0">
                <a:sym typeface="Symbol"/>
              </a:rPr>
              <a:t>max</a:t>
            </a:r>
            <a:r>
              <a:rPr lang="en-US" i="1" baseline="-25000" dirty="0" err="1" smtClean="0">
                <a:sym typeface="Symbol"/>
              </a:rPr>
              <a:t>K</a:t>
            </a:r>
            <a:r>
              <a:rPr lang="en-US" baseline="-25000" dirty="0" err="1" smtClean="0">
                <a:sym typeface="Symbol"/>
              </a:rPr>
              <a:t></a:t>
            </a:r>
            <a:r>
              <a:rPr lang="en-US" i="1" baseline="-25000" dirty="0" err="1" smtClean="0">
                <a:sym typeface="Symbol"/>
              </a:rPr>
              <a:t>R</a:t>
            </a:r>
            <a:r>
              <a:rPr lang="en-US" baseline="-25000" dirty="0" smtClean="0">
                <a:sym typeface="Wingdings" pitchFamily="2" charset="2"/>
              </a:rPr>
              <a:t>:|</a:t>
            </a:r>
            <a:r>
              <a:rPr lang="en-US" i="1" baseline="-25000" dirty="0" smtClean="0">
                <a:sym typeface="Wingdings" pitchFamily="2" charset="2"/>
              </a:rPr>
              <a:t>K</a:t>
            </a:r>
            <a:r>
              <a:rPr lang="en-US" baseline="-25000" dirty="0" smtClean="0">
                <a:sym typeface="Wingdings" pitchFamily="2" charset="2"/>
              </a:rPr>
              <a:t>|=</a:t>
            </a:r>
            <a:r>
              <a:rPr lang="en-US" i="1" baseline="-25000" dirty="0" smtClean="0">
                <a:sym typeface="Wingdings" pitchFamily="2" charset="2"/>
              </a:rPr>
              <a:t>k </a:t>
            </a:r>
            <a:r>
              <a:rPr lang="en-US" dirty="0" smtClean="0">
                <a:sym typeface="Symbol"/>
              </a:rPr>
              <a:t></a:t>
            </a:r>
            <a:r>
              <a:rPr lang="en-US" i="1" baseline="-25000" dirty="0" err="1" smtClean="0">
                <a:sym typeface="Symbol"/>
              </a:rPr>
              <a:t>r</a:t>
            </a:r>
            <a:r>
              <a:rPr lang="en-US" baseline="-25000" dirty="0" err="1" smtClean="0">
                <a:sym typeface="Symbol"/>
              </a:rPr>
              <a:t></a:t>
            </a:r>
            <a:r>
              <a:rPr lang="en-US" i="1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p</a:t>
            </a:r>
            <a:r>
              <a:rPr lang="en-US" i="1" baseline="-25000" dirty="0" smtClean="0">
                <a:sym typeface="Symbol"/>
              </a:rPr>
              <a:t>r</a:t>
            </a:r>
            <a:r>
              <a:rPr lang="en-US" i="1" dirty="0" smtClean="0">
                <a:sym typeface="Symbol"/>
              </a:rPr>
              <a:t> c</a:t>
            </a:r>
            <a:r>
              <a:rPr lang="en-US" i="1" baseline="-25000" dirty="0" smtClean="0">
                <a:sym typeface="Symbol"/>
              </a:rPr>
              <a:t>r</a:t>
            </a:r>
            <a:r>
              <a:rPr lang="en-US" i="1" dirty="0" smtClean="0">
                <a:sym typeface="Symbol"/>
              </a:rPr>
              <a:t>.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Choose </a:t>
            </a:r>
            <a:r>
              <a:rPr lang="en-US" dirty="0" smtClean="0"/>
              <a:t>routers independently using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26670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sym typeface="Symbol"/>
              </a:rPr>
              <a:t>p</a:t>
            </a:r>
            <a:r>
              <a:rPr lang="en-US" sz="3600" baseline="30000" dirty="0" smtClean="0">
                <a:sym typeface="Symbol"/>
              </a:rPr>
              <a:t>*</a:t>
            </a:r>
            <a:r>
              <a:rPr lang="en-US" sz="3600" dirty="0" smtClean="0">
                <a:sym typeface="Symbol"/>
              </a:rPr>
              <a:t>  </a:t>
            </a:r>
            <a:r>
              <a:rPr lang="en-US" sz="3600" dirty="0" err="1" smtClean="0">
                <a:sym typeface="Symbol"/>
              </a:rPr>
              <a:t>argmin</a:t>
            </a:r>
            <a:r>
              <a:rPr lang="en-US" sz="3600" i="1" baseline="-25000" dirty="0" err="1" smtClean="0">
                <a:sym typeface="Symbol"/>
              </a:rPr>
              <a:t>p</a:t>
            </a:r>
            <a:r>
              <a:rPr lang="en-US" sz="3600" dirty="0" smtClean="0">
                <a:sym typeface="Symbol"/>
              </a:rPr>
              <a:t> </a:t>
            </a:r>
            <a:r>
              <a:rPr lang="en-US" sz="3600" i="1" dirty="0" smtClean="0">
                <a:sym typeface="Symbol"/>
              </a:rPr>
              <a:t>c</a:t>
            </a:r>
            <a:r>
              <a:rPr lang="en-US" sz="3600" dirty="0" smtClean="0">
                <a:sym typeface="Symbol"/>
              </a:rPr>
              <a:t>(</a:t>
            </a:r>
            <a:r>
              <a:rPr lang="en-US" sz="3600" i="1" dirty="0" smtClean="0">
                <a:sym typeface="Symbol"/>
              </a:rPr>
              <a:t>p</a:t>
            </a:r>
            <a:r>
              <a:rPr lang="en-US" sz="3600" dirty="0" smtClean="0">
                <a:sym typeface="Symbol"/>
              </a:rPr>
              <a:t>)</a:t>
            </a:r>
            <a:endParaRPr lang="en-US" sz="3600" i="1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533400" y="3352800"/>
            <a:ext cx="670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Let </a:t>
            </a:r>
            <a:r>
              <a:rPr lang="en-US" sz="3200" dirty="0" smtClean="0">
                <a:sym typeface="Symbol"/>
              </a:rPr>
              <a:t> = </a:t>
            </a:r>
            <a:r>
              <a:rPr lang="en-US" sz="3200" dirty="0" err="1" smtClean="0">
                <a:sym typeface="Symbol"/>
              </a:rPr>
              <a:t>argmin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i="1" dirty="0" err="1" smtClean="0">
                <a:sym typeface="Symbol"/>
              </a:rPr>
              <a:t>c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i="1" dirty="0" smtClean="0">
                <a:sym typeface="Symbol"/>
              </a:rPr>
              <a:t>.</a:t>
            </a:r>
          </a:p>
          <a:p>
            <a:r>
              <a:rPr lang="en-US" sz="3200" dirty="0" smtClean="0">
                <a:sym typeface="Symbol"/>
              </a:rPr>
              <a:t>Let </a:t>
            </a:r>
            <a:r>
              <a:rPr lang="en-US" sz="3200" i="1" dirty="0" smtClean="0">
                <a:sym typeface="Symbol"/>
              </a:rPr>
              <a:t>p</a:t>
            </a:r>
            <a:r>
              <a:rPr lang="en-US" sz="3200" baseline="30000" dirty="0" smtClean="0">
                <a:sym typeface="Symbol"/>
              </a:rPr>
              <a:t>1</a:t>
            </a:r>
            <a:r>
              <a:rPr lang="en-US" sz="3200" dirty="0" smtClean="0">
                <a:sym typeface="Symbol"/>
              </a:rPr>
              <a:t>(</a:t>
            </a:r>
            <a:r>
              <a:rPr lang="en-US" sz="3200" i="1" dirty="0" smtClean="0">
                <a:sym typeface="Symbol"/>
              </a:rPr>
              <a:t>r</a:t>
            </a:r>
            <a:r>
              <a:rPr lang="en-US" sz="3200" baseline="-25000" dirty="0" smtClean="0">
                <a:sym typeface="Symbol"/>
              </a:rPr>
              <a:t></a:t>
            </a:r>
            <a:r>
              <a:rPr lang="en-US" sz="3200" dirty="0" smtClean="0">
                <a:sym typeface="Symbol"/>
              </a:rPr>
              <a:t>) = 1.</a:t>
            </a:r>
          </a:p>
          <a:p>
            <a:r>
              <a:rPr lang="en-US" sz="3200" dirty="0" smtClean="0">
                <a:sym typeface="Symbol"/>
              </a:rPr>
              <a:t>Let </a:t>
            </a:r>
            <a:r>
              <a:rPr lang="en-US" sz="3200" i="1" dirty="0" smtClean="0">
                <a:sym typeface="Symbol"/>
              </a:rPr>
              <a:t>p</a:t>
            </a:r>
            <a:r>
              <a:rPr lang="en-US" sz="3200" baseline="30000" dirty="0" smtClean="0">
                <a:sym typeface="Symbol"/>
              </a:rPr>
              <a:t>2</a:t>
            </a:r>
            <a:r>
              <a:rPr lang="en-US" sz="3200" dirty="0" smtClean="0">
                <a:sym typeface="Symbol"/>
              </a:rPr>
              <a:t>(</a:t>
            </a:r>
            <a:r>
              <a:rPr lang="en-US" sz="3200" i="1" dirty="0" err="1" smtClean="0">
                <a:sym typeface="Symbol"/>
              </a:rPr>
              <a:t>r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)= /</a:t>
            </a:r>
            <a:r>
              <a:rPr lang="en-US" sz="3200" i="1" dirty="0" err="1" smtClean="0">
                <a:sym typeface="Symbol"/>
              </a:rPr>
              <a:t>c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, where  = (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 1/</a:t>
            </a:r>
            <a:r>
              <a:rPr lang="en-US" sz="3200" i="1" dirty="0" err="1" smtClean="0">
                <a:sym typeface="Symbol"/>
              </a:rPr>
              <a:t>c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)</a:t>
            </a:r>
            <a:r>
              <a:rPr lang="en-US" sz="3200" baseline="30000" dirty="0" smtClean="0">
                <a:sym typeface="Symbol"/>
              </a:rPr>
              <a:t>-1</a:t>
            </a:r>
            <a:r>
              <a:rPr lang="en-US" sz="3200" dirty="0" smtClean="0">
                <a:sym typeface="Symbol"/>
              </a:rPr>
              <a:t>.</a:t>
            </a:r>
            <a:endParaRPr lang="en-US" sz="3200" dirty="0" smtClean="0"/>
          </a:p>
          <a:p>
            <a:r>
              <a:rPr lang="en-US" sz="3200" b="1" dirty="0" smtClean="0">
                <a:solidFill>
                  <a:srgbClr val="9999FF"/>
                </a:solidFill>
              </a:rPr>
              <a:t>Theorem</a:t>
            </a:r>
            <a:r>
              <a:rPr lang="en-US" sz="3200" b="1" dirty="0" smtClean="0"/>
              <a:t>: </a:t>
            </a:r>
          </a:p>
          <a:p>
            <a:r>
              <a:rPr lang="en-US" sz="3200" b="1" i="1" dirty="0" smtClean="0"/>
              <a:t>	</a:t>
            </a:r>
            <a:r>
              <a:rPr lang="en-US" sz="3200" i="1" dirty="0" smtClean="0"/>
              <a:t>c</a:t>
            </a:r>
            <a:r>
              <a:rPr lang="en-US" sz="3200" dirty="0" smtClean="0"/>
              <a:t>(</a:t>
            </a:r>
            <a:r>
              <a:rPr lang="en-US" sz="3200" i="1" dirty="0" smtClean="0"/>
              <a:t>p</a:t>
            </a:r>
            <a:r>
              <a:rPr lang="en-US" sz="3200" baseline="30000" dirty="0" smtClean="0"/>
              <a:t>*</a:t>
            </a:r>
            <a:r>
              <a:rPr lang="en-US" sz="3200" dirty="0" smtClean="0"/>
              <a:t>) =</a:t>
            </a:r>
          </a:p>
          <a:p>
            <a:endParaRPr lang="en-US" sz="3200" dirty="0"/>
          </a:p>
        </p:txBody>
      </p:sp>
      <p:sp>
        <p:nvSpPr>
          <p:cNvPr id="25" name="Left Brace 24"/>
          <p:cNvSpPr/>
          <p:nvPr/>
        </p:nvSpPr>
        <p:spPr>
          <a:xfrm>
            <a:off x="2743200" y="5181600"/>
            <a:ext cx="381000" cy="9144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124200" y="5029200"/>
            <a:ext cx="403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c</a:t>
            </a:r>
            <a:r>
              <a:rPr lang="en-US" sz="3200" dirty="0" smtClean="0"/>
              <a:t>(</a:t>
            </a:r>
            <a:r>
              <a:rPr lang="en-US" sz="3200" i="1" dirty="0" smtClean="0"/>
              <a:t>p</a:t>
            </a:r>
            <a:r>
              <a:rPr lang="en-US" sz="3200" baseline="30000" dirty="0" smtClean="0"/>
              <a:t>1</a:t>
            </a:r>
            <a:r>
              <a:rPr lang="en-US" sz="3200" dirty="0" smtClean="0"/>
              <a:t>) if </a:t>
            </a:r>
            <a:r>
              <a:rPr lang="en-US" sz="3200" i="1" dirty="0" smtClean="0"/>
              <a:t>c</a:t>
            </a:r>
            <a:r>
              <a:rPr lang="en-US" sz="3200" baseline="-25000" dirty="0" smtClean="0">
                <a:sym typeface="Symbol"/>
              </a:rPr>
              <a:t>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/>
              </a:rPr>
              <a:t></a:t>
            </a:r>
            <a:r>
              <a:rPr lang="en-US" sz="3200" dirty="0" smtClean="0"/>
              <a:t> </a:t>
            </a:r>
            <a:r>
              <a:rPr lang="en-US" sz="3200" i="1" dirty="0" smtClean="0"/>
              <a:t>k</a:t>
            </a:r>
            <a:r>
              <a:rPr lang="en-US" sz="3200" dirty="0" smtClean="0">
                <a:sym typeface="Symbol"/>
              </a:rPr>
              <a:t></a:t>
            </a:r>
          </a:p>
          <a:p>
            <a:r>
              <a:rPr lang="en-US" sz="3200" i="1" dirty="0" smtClean="0">
                <a:sym typeface="Symbol"/>
              </a:rPr>
              <a:t>c</a:t>
            </a:r>
            <a:r>
              <a:rPr lang="en-US" sz="3200" dirty="0" smtClean="0">
                <a:sym typeface="Symbol"/>
              </a:rPr>
              <a:t>(</a:t>
            </a:r>
            <a:r>
              <a:rPr lang="en-US" sz="3200" i="1" dirty="0" smtClean="0">
                <a:sym typeface="Symbol"/>
              </a:rPr>
              <a:t>p</a:t>
            </a:r>
            <a:r>
              <a:rPr lang="en-US" sz="3200" baseline="30000" dirty="0" smtClean="0">
                <a:sym typeface="Symbol"/>
              </a:rPr>
              <a:t>2</a:t>
            </a:r>
            <a:r>
              <a:rPr lang="en-US" sz="3200" dirty="0" smtClean="0">
                <a:sym typeface="Symbol"/>
              </a:rPr>
              <a:t>) otherwise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90800" y="2057400"/>
            <a:ext cx="685800" cy="1447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81400" y="2514600"/>
            <a:ext cx="685800" cy="9906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0" y="2895600"/>
            <a:ext cx="685800" cy="6096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62600" y="3124200"/>
            <a:ext cx="685800" cy="381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53200" y="3200400"/>
            <a:ext cx="685800" cy="304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81200" y="3505200"/>
            <a:ext cx="60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1028700" y="2476500"/>
            <a:ext cx="2514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66800" y="17526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p</a:t>
            </a:r>
            <a:r>
              <a:rPr lang="en-US" sz="3200" i="1" baseline="-25000" dirty="0" smtClean="0"/>
              <a:t>i</a:t>
            </a:r>
            <a:r>
              <a:rPr lang="en-US" sz="3200" dirty="0" smtClean="0"/>
              <a:t>*</a:t>
            </a:r>
            <a:r>
              <a:rPr lang="en-US" sz="3200" i="1" dirty="0" err="1" smtClean="0"/>
              <a:t>c</a:t>
            </a:r>
            <a:r>
              <a:rPr lang="en-US" sz="3200" i="1" baseline="-25000" dirty="0" err="1" smtClean="0"/>
              <a:t>i</a:t>
            </a:r>
            <a:endParaRPr lang="en-US" sz="3200" i="1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25908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1</a:t>
            </a:r>
            <a:endParaRPr lang="en-US" sz="2800" baseline="-45000" dirty="0"/>
          </a:p>
        </p:txBody>
      </p:sp>
      <p:sp>
        <p:nvSpPr>
          <p:cNvPr id="23" name="TextBox 22"/>
          <p:cNvSpPr txBox="1"/>
          <p:nvPr/>
        </p:nvSpPr>
        <p:spPr>
          <a:xfrm>
            <a:off x="35814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2</a:t>
            </a:r>
            <a:endParaRPr lang="en-US" sz="2800" baseline="-45000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3</a:t>
            </a:r>
            <a:endParaRPr lang="en-US" sz="2800" baseline="-45000" dirty="0"/>
          </a:p>
        </p:txBody>
      </p:sp>
      <p:sp>
        <p:nvSpPr>
          <p:cNvPr id="25" name="TextBox 24"/>
          <p:cNvSpPr txBox="1"/>
          <p:nvPr/>
        </p:nvSpPr>
        <p:spPr>
          <a:xfrm>
            <a:off x="55626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4</a:t>
            </a:r>
            <a:endParaRPr lang="en-US" sz="2800" baseline="-45000" dirty="0"/>
          </a:p>
        </p:txBody>
      </p:sp>
      <p:sp>
        <p:nvSpPr>
          <p:cNvPr id="26" name="TextBox 25"/>
          <p:cNvSpPr txBox="1"/>
          <p:nvPr/>
        </p:nvSpPr>
        <p:spPr>
          <a:xfrm>
            <a:off x="65532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5</a:t>
            </a:r>
            <a:endParaRPr lang="en-US" sz="2800" baseline="-45000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10668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999FF"/>
                </a:solidFill>
              </a:rPr>
              <a:t>Proof</a:t>
            </a:r>
            <a:r>
              <a:rPr lang="en-US" sz="3200" b="1" dirty="0" smtClean="0"/>
              <a:t>:</a:t>
            </a:r>
            <a:endParaRPr lang="en-US" sz="3200" dirty="0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Independent-Choice Approximation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How Onion Routing Works</a:t>
            </a:r>
          </a:p>
        </p:txBody>
      </p:sp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2971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4114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2971800" y="22860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4495800" y="21336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3886200" y="2819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6477000" y="1905000"/>
            <a:ext cx="4572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Oval 11"/>
          <p:cNvSpPr>
            <a:spLocks noChangeArrowheads="1"/>
          </p:cNvSpPr>
          <p:nvPr/>
        </p:nvSpPr>
        <p:spPr bwMode="auto">
          <a:xfrm>
            <a:off x="1447800" y="19050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14478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u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64770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d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990600" y="3581400"/>
            <a:ext cx="693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dirty="0" smtClean="0"/>
              <a:t> </a:t>
            </a:r>
            <a:r>
              <a:rPr lang="en-US" sz="2800" i="1" dirty="0" smtClean="0"/>
              <a:t>u</a:t>
            </a:r>
            <a:r>
              <a:rPr lang="en-US" sz="2800" dirty="0" smtClean="0"/>
              <a:t> </a:t>
            </a:r>
            <a:r>
              <a:rPr lang="en-US" sz="2800" dirty="0"/>
              <a:t>creates  </a:t>
            </a:r>
            <a:r>
              <a:rPr lang="en-US" sz="2800" i="1" dirty="0" smtClean="0"/>
              <a:t>l</a:t>
            </a:r>
            <a:r>
              <a:rPr lang="en-US" sz="2800" dirty="0" smtClean="0"/>
              <a:t>-hop </a:t>
            </a:r>
            <a:r>
              <a:rPr lang="en-US" sz="2800" b="1" dirty="0"/>
              <a:t>circuit</a:t>
            </a:r>
            <a:r>
              <a:rPr lang="en-US" sz="2800" dirty="0"/>
              <a:t> through routers</a:t>
            </a:r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V="1">
            <a:off x="1905000" y="1600200"/>
            <a:ext cx="1066800" cy="457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2971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1</a:t>
            </a: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4114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4495800" y="2057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3</a:t>
            </a: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3886200" y="2743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2971800" y="2209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90800" y="2057400"/>
            <a:ext cx="685800" cy="1447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81400" y="2514600"/>
            <a:ext cx="685800" cy="9906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0" y="2895600"/>
            <a:ext cx="685800" cy="6096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62600" y="3124200"/>
            <a:ext cx="685800" cy="381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53200" y="3200400"/>
            <a:ext cx="685800" cy="304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81200" y="3505200"/>
            <a:ext cx="60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1028700" y="2476500"/>
            <a:ext cx="2514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908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1</a:t>
            </a:r>
            <a:endParaRPr lang="en-US" sz="2800" baseline="-45000" dirty="0"/>
          </a:p>
        </p:txBody>
      </p:sp>
      <p:sp>
        <p:nvSpPr>
          <p:cNvPr id="23" name="TextBox 22"/>
          <p:cNvSpPr txBox="1"/>
          <p:nvPr/>
        </p:nvSpPr>
        <p:spPr>
          <a:xfrm>
            <a:off x="35814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2</a:t>
            </a:r>
            <a:endParaRPr lang="en-US" sz="2800" baseline="-45000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3</a:t>
            </a:r>
            <a:endParaRPr lang="en-US" sz="2800" baseline="-45000" dirty="0"/>
          </a:p>
        </p:txBody>
      </p:sp>
      <p:sp>
        <p:nvSpPr>
          <p:cNvPr id="25" name="TextBox 24"/>
          <p:cNvSpPr txBox="1"/>
          <p:nvPr/>
        </p:nvSpPr>
        <p:spPr>
          <a:xfrm>
            <a:off x="55626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4</a:t>
            </a:r>
            <a:endParaRPr lang="en-US" sz="2800" baseline="-45000" dirty="0"/>
          </a:p>
        </p:txBody>
      </p:sp>
      <p:sp>
        <p:nvSpPr>
          <p:cNvPr id="26" name="TextBox 25"/>
          <p:cNvSpPr txBox="1"/>
          <p:nvPr/>
        </p:nvSpPr>
        <p:spPr>
          <a:xfrm>
            <a:off x="65532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5</a:t>
            </a:r>
            <a:endParaRPr lang="en-US" sz="2800" baseline="-45000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10668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999FF"/>
                </a:solidFill>
              </a:rPr>
              <a:t>Proof</a:t>
            </a:r>
            <a:r>
              <a:rPr lang="en-US" sz="3200" b="1" dirty="0" smtClean="0"/>
              <a:t>: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" y="41910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Adversary chooses k routers with largest </a:t>
            </a:r>
            <a:r>
              <a:rPr lang="en-US" sz="2400" i="1" dirty="0" err="1" smtClean="0"/>
              <a:t>p</a:t>
            </a:r>
            <a:r>
              <a:rPr lang="en-US" sz="2400" i="1" baseline="-25000" dirty="0" err="1" smtClean="0"/>
              <a:t>i</a:t>
            </a:r>
            <a:r>
              <a:rPr lang="en-US" sz="2400" i="1" dirty="0" err="1" smtClean="0"/>
              <a:t>c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66800" y="17526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p</a:t>
            </a:r>
            <a:r>
              <a:rPr lang="en-US" sz="3200" i="1" baseline="-25000" dirty="0" smtClean="0"/>
              <a:t>i</a:t>
            </a:r>
            <a:r>
              <a:rPr lang="en-US" sz="3200" dirty="0" smtClean="0"/>
              <a:t>*</a:t>
            </a:r>
            <a:r>
              <a:rPr lang="en-US" sz="3200" i="1" dirty="0" err="1" smtClean="0"/>
              <a:t>c</a:t>
            </a:r>
            <a:r>
              <a:rPr lang="en-US" sz="3200" i="1" baseline="-25000" dirty="0" err="1" smtClean="0"/>
              <a:t>i</a:t>
            </a:r>
            <a:endParaRPr lang="en-US" sz="3200" i="1" baseline="-25000" dirty="0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Independent-Choice Approximation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90800" y="2057400"/>
            <a:ext cx="685800" cy="1447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81400" y="2514600"/>
            <a:ext cx="685800" cy="9906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0" y="2895600"/>
            <a:ext cx="685800" cy="6096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62600" y="3124200"/>
            <a:ext cx="685800" cy="381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53200" y="3200400"/>
            <a:ext cx="685800" cy="304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81200" y="3505200"/>
            <a:ext cx="60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1028700" y="2476500"/>
            <a:ext cx="2514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908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1</a:t>
            </a:r>
            <a:endParaRPr lang="en-US" sz="2800" baseline="-45000" dirty="0"/>
          </a:p>
        </p:txBody>
      </p:sp>
      <p:sp>
        <p:nvSpPr>
          <p:cNvPr id="23" name="TextBox 22"/>
          <p:cNvSpPr txBox="1"/>
          <p:nvPr/>
        </p:nvSpPr>
        <p:spPr>
          <a:xfrm>
            <a:off x="35814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2</a:t>
            </a:r>
            <a:endParaRPr lang="en-US" sz="2800" baseline="-45000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3</a:t>
            </a:r>
            <a:endParaRPr lang="en-US" sz="2800" baseline="-45000" dirty="0"/>
          </a:p>
        </p:txBody>
      </p:sp>
      <p:sp>
        <p:nvSpPr>
          <p:cNvPr id="25" name="TextBox 24"/>
          <p:cNvSpPr txBox="1"/>
          <p:nvPr/>
        </p:nvSpPr>
        <p:spPr>
          <a:xfrm>
            <a:off x="55626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4</a:t>
            </a:r>
            <a:endParaRPr lang="en-US" sz="2800" baseline="-45000" dirty="0"/>
          </a:p>
        </p:txBody>
      </p:sp>
      <p:sp>
        <p:nvSpPr>
          <p:cNvPr id="26" name="TextBox 25"/>
          <p:cNvSpPr txBox="1"/>
          <p:nvPr/>
        </p:nvSpPr>
        <p:spPr>
          <a:xfrm>
            <a:off x="65532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5</a:t>
            </a:r>
            <a:endParaRPr lang="en-US" sz="2800" baseline="-45000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10668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999FF"/>
                </a:solidFill>
              </a:rPr>
              <a:t>Proof</a:t>
            </a:r>
            <a:r>
              <a:rPr lang="en-US" sz="3200" b="1" dirty="0" smtClean="0"/>
              <a:t>: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" y="41910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Adversary chooses k routers with largest </a:t>
            </a:r>
            <a:r>
              <a:rPr lang="en-US" sz="2400" i="1" dirty="0" err="1" smtClean="0"/>
              <a:t>p</a:t>
            </a:r>
            <a:r>
              <a:rPr lang="en-US" sz="2400" i="1" baseline="-25000" dirty="0" err="1" smtClean="0"/>
              <a:t>i</a:t>
            </a:r>
            <a:r>
              <a:rPr lang="en-US" sz="2400" i="1" dirty="0" err="1" smtClean="0"/>
              <a:t>c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i="1" dirty="0" err="1" smtClean="0"/>
              <a:t>c</a:t>
            </a:r>
            <a:r>
              <a:rPr lang="en-US" sz="2400" i="1" baseline="-25000" dirty="0" err="1" smtClean="0"/>
              <a:t>i</a:t>
            </a:r>
            <a:r>
              <a:rPr lang="en-US" sz="2000" i="1" baseline="-45000" dirty="0" err="1" smtClean="0"/>
              <a:t>j</a:t>
            </a:r>
            <a:r>
              <a:rPr lang="en-US" sz="2400" dirty="0" smtClean="0">
                <a:sym typeface="Symbol"/>
              </a:rPr>
              <a:t> </a:t>
            </a:r>
            <a:r>
              <a:rPr lang="en-US" sz="2400" i="1" dirty="0" smtClean="0">
                <a:sym typeface="Symbol"/>
              </a:rPr>
              <a:t>c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000" i="1" baseline="-45000" dirty="0" smtClean="0">
                <a:sym typeface="Symbol"/>
              </a:rPr>
              <a:t>j</a:t>
            </a:r>
            <a:r>
              <a:rPr lang="en-US" sz="2000" baseline="-45000" dirty="0" smtClean="0">
                <a:sym typeface="Symbol"/>
              </a:rPr>
              <a:t>+1</a:t>
            </a:r>
            <a:r>
              <a:rPr lang="en-US" sz="2400" dirty="0" smtClean="0">
                <a:sym typeface="Symbol"/>
              </a:rPr>
              <a:t>or swapping would be an improvement.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66800" y="17526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p</a:t>
            </a:r>
            <a:r>
              <a:rPr lang="en-US" sz="3200" i="1" baseline="-25000" dirty="0" smtClean="0"/>
              <a:t>i</a:t>
            </a:r>
            <a:r>
              <a:rPr lang="en-US" sz="3200" dirty="0" smtClean="0"/>
              <a:t>*</a:t>
            </a:r>
            <a:r>
              <a:rPr lang="en-US" sz="3200" i="1" dirty="0" err="1" smtClean="0"/>
              <a:t>c</a:t>
            </a:r>
            <a:r>
              <a:rPr lang="en-US" sz="3200" i="1" baseline="-25000" dirty="0" err="1" smtClean="0"/>
              <a:t>i</a:t>
            </a:r>
            <a:endParaRPr lang="en-US" sz="3200" i="1" baseline="-25000" dirty="0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Independent-Choice Approximation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90800" y="2057400"/>
            <a:ext cx="685800" cy="1447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81400" y="2514600"/>
            <a:ext cx="685800" cy="9906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0" y="3048000"/>
            <a:ext cx="6858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62600" y="3048000"/>
            <a:ext cx="6858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53200" y="3048000"/>
            <a:ext cx="6858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81200" y="3505200"/>
            <a:ext cx="60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1028700" y="2476500"/>
            <a:ext cx="2514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908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1</a:t>
            </a:r>
            <a:endParaRPr lang="en-US" sz="2800" baseline="-45000" dirty="0"/>
          </a:p>
        </p:txBody>
      </p:sp>
      <p:sp>
        <p:nvSpPr>
          <p:cNvPr id="23" name="TextBox 22"/>
          <p:cNvSpPr txBox="1"/>
          <p:nvPr/>
        </p:nvSpPr>
        <p:spPr>
          <a:xfrm>
            <a:off x="35814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2</a:t>
            </a:r>
            <a:endParaRPr lang="en-US" sz="2800" baseline="-45000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3</a:t>
            </a:r>
            <a:endParaRPr lang="en-US" sz="2800" baseline="-45000" dirty="0"/>
          </a:p>
        </p:txBody>
      </p:sp>
      <p:sp>
        <p:nvSpPr>
          <p:cNvPr id="25" name="TextBox 24"/>
          <p:cNvSpPr txBox="1"/>
          <p:nvPr/>
        </p:nvSpPr>
        <p:spPr>
          <a:xfrm>
            <a:off x="55626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4</a:t>
            </a:r>
            <a:endParaRPr lang="en-US" sz="2800" baseline="-45000" dirty="0"/>
          </a:p>
        </p:txBody>
      </p:sp>
      <p:sp>
        <p:nvSpPr>
          <p:cNvPr id="26" name="TextBox 25"/>
          <p:cNvSpPr txBox="1"/>
          <p:nvPr/>
        </p:nvSpPr>
        <p:spPr>
          <a:xfrm>
            <a:off x="65532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5</a:t>
            </a:r>
            <a:endParaRPr lang="en-US" sz="2800" baseline="-45000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10668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999FF"/>
                </a:solidFill>
              </a:rPr>
              <a:t>Proof</a:t>
            </a:r>
            <a:r>
              <a:rPr lang="en-US" sz="3200" b="1" dirty="0" smtClean="0"/>
              <a:t>: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" y="41910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Adversary chooses k routers with largest </a:t>
            </a:r>
            <a:r>
              <a:rPr lang="en-US" sz="2400" i="1" dirty="0" err="1" smtClean="0"/>
              <a:t>p</a:t>
            </a:r>
            <a:r>
              <a:rPr lang="en-US" sz="2400" i="1" baseline="-25000" dirty="0" err="1" smtClean="0"/>
              <a:t>i</a:t>
            </a:r>
            <a:r>
              <a:rPr lang="en-US" sz="2400" i="1" dirty="0" err="1" smtClean="0"/>
              <a:t>c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i="1" dirty="0" err="1" smtClean="0"/>
              <a:t>c</a:t>
            </a:r>
            <a:r>
              <a:rPr lang="en-US" sz="2400" i="1" baseline="-25000" dirty="0" err="1" smtClean="0"/>
              <a:t>i</a:t>
            </a:r>
            <a:r>
              <a:rPr lang="en-US" sz="2000" i="1" baseline="-45000" dirty="0" err="1" smtClean="0"/>
              <a:t>j</a:t>
            </a:r>
            <a:r>
              <a:rPr lang="en-US" sz="2400" dirty="0" smtClean="0">
                <a:sym typeface="Symbol"/>
              </a:rPr>
              <a:t> </a:t>
            </a:r>
            <a:r>
              <a:rPr lang="en-US" sz="2400" i="1" dirty="0" smtClean="0">
                <a:sym typeface="Symbol"/>
              </a:rPr>
              <a:t>c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000" i="1" baseline="-45000" dirty="0" smtClean="0">
                <a:sym typeface="Symbol"/>
              </a:rPr>
              <a:t>j</a:t>
            </a:r>
            <a:r>
              <a:rPr lang="en-US" sz="2000" baseline="-45000" dirty="0" smtClean="0">
                <a:sym typeface="Symbol"/>
              </a:rPr>
              <a:t>+1</a:t>
            </a:r>
            <a:r>
              <a:rPr lang="en-US" sz="2400" dirty="0" smtClean="0">
                <a:sym typeface="Symbol"/>
              </a:rPr>
              <a:t>or swapping would be an improvement.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ym typeface="Symbol"/>
              </a:rPr>
              <a:t>Can assume that 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c</a:t>
            </a:r>
            <a:r>
              <a:rPr lang="en-US" sz="2400" i="1" baseline="-25000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i="1" dirty="0" err="1" smtClean="0">
                <a:sym typeface="Symbol"/>
              </a:rPr>
              <a:t>p</a:t>
            </a:r>
            <a:r>
              <a:rPr lang="en-US" sz="2400" i="1" baseline="-25000" dirty="0" err="1" smtClean="0">
                <a:sym typeface="Symbol"/>
              </a:rPr>
              <a:t>j</a:t>
            </a:r>
            <a:r>
              <a:rPr lang="en-US" sz="2400" i="1" dirty="0" err="1" smtClean="0">
                <a:sym typeface="Symbol"/>
              </a:rPr>
              <a:t>c</a:t>
            </a:r>
            <a:r>
              <a:rPr lang="en-US" sz="2400" i="1" baseline="-25000" dirty="0" err="1" smtClean="0">
                <a:sym typeface="Symbol"/>
              </a:rPr>
              <a:t>j</a:t>
            </a:r>
            <a:r>
              <a:rPr lang="en-US" sz="2400" i="1" baseline="-25000" dirty="0" smtClean="0">
                <a:sym typeface="Symbol"/>
              </a:rPr>
              <a:t>;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i</a:t>
            </a:r>
            <a:r>
              <a:rPr lang="en-US" sz="2400" dirty="0" err="1" smtClean="0">
                <a:sym typeface="Symbol"/>
              </a:rPr>
              <a:t>,</a:t>
            </a:r>
            <a:r>
              <a:rPr lang="en-US" sz="2400" i="1" dirty="0" err="1" smtClean="0">
                <a:sym typeface="Symbol"/>
              </a:rPr>
              <a:t>j</a:t>
            </a:r>
            <a:r>
              <a:rPr lang="en-US" sz="2400" dirty="0" smtClean="0">
                <a:sym typeface="Symbol"/>
              </a:rPr>
              <a:t>&gt;= </a:t>
            </a:r>
            <a:r>
              <a:rPr lang="en-US" sz="2400" i="1" dirty="0" smtClean="0">
                <a:sym typeface="Symbol"/>
              </a:rPr>
              <a:t>k.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66800" y="17526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p</a:t>
            </a:r>
            <a:r>
              <a:rPr lang="en-US" sz="3200" i="1" baseline="-25000" dirty="0" smtClean="0"/>
              <a:t>i</a:t>
            </a:r>
            <a:r>
              <a:rPr lang="en-US" sz="3200" dirty="0" smtClean="0"/>
              <a:t>*</a:t>
            </a:r>
            <a:r>
              <a:rPr lang="en-US" sz="3200" i="1" dirty="0" err="1" smtClean="0"/>
              <a:t>c</a:t>
            </a:r>
            <a:r>
              <a:rPr lang="en-US" sz="3200" i="1" baseline="-25000" dirty="0" err="1" smtClean="0"/>
              <a:t>i</a:t>
            </a:r>
            <a:endParaRPr lang="en-US" sz="3200" i="1" baseline="-25000" dirty="0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Independent-Choice Approximation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90800" y="1676400"/>
            <a:ext cx="685800" cy="1828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81400" y="3048000"/>
            <a:ext cx="6858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0" y="3048000"/>
            <a:ext cx="6858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62600" y="3048000"/>
            <a:ext cx="6858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53200" y="3048000"/>
            <a:ext cx="6858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81200" y="3505200"/>
            <a:ext cx="60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1028700" y="2476500"/>
            <a:ext cx="2514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908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1</a:t>
            </a:r>
            <a:endParaRPr lang="en-US" sz="2800" baseline="-45000" dirty="0"/>
          </a:p>
        </p:txBody>
      </p:sp>
      <p:sp>
        <p:nvSpPr>
          <p:cNvPr id="23" name="TextBox 22"/>
          <p:cNvSpPr txBox="1"/>
          <p:nvPr/>
        </p:nvSpPr>
        <p:spPr>
          <a:xfrm>
            <a:off x="35814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2</a:t>
            </a:r>
            <a:endParaRPr lang="en-US" sz="2800" baseline="-45000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3</a:t>
            </a:r>
            <a:endParaRPr lang="en-US" sz="2800" baseline="-45000" dirty="0"/>
          </a:p>
        </p:txBody>
      </p:sp>
      <p:sp>
        <p:nvSpPr>
          <p:cNvPr id="25" name="TextBox 24"/>
          <p:cNvSpPr txBox="1"/>
          <p:nvPr/>
        </p:nvSpPr>
        <p:spPr>
          <a:xfrm>
            <a:off x="55626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4</a:t>
            </a:r>
            <a:endParaRPr lang="en-US" sz="2800" baseline="-45000" dirty="0"/>
          </a:p>
        </p:txBody>
      </p:sp>
      <p:sp>
        <p:nvSpPr>
          <p:cNvPr id="26" name="TextBox 25"/>
          <p:cNvSpPr txBox="1"/>
          <p:nvPr/>
        </p:nvSpPr>
        <p:spPr>
          <a:xfrm>
            <a:off x="65532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5</a:t>
            </a:r>
            <a:endParaRPr lang="en-US" sz="2800" baseline="-45000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10668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999FF"/>
                </a:solidFill>
              </a:rPr>
              <a:t>Proof</a:t>
            </a:r>
            <a:r>
              <a:rPr lang="en-US" sz="3200" b="1" dirty="0" smtClean="0"/>
              <a:t>: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" y="4191000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Adversary chooses k routers with largest </a:t>
            </a:r>
            <a:r>
              <a:rPr lang="en-US" sz="2400" i="1" dirty="0" err="1" smtClean="0"/>
              <a:t>p</a:t>
            </a:r>
            <a:r>
              <a:rPr lang="en-US" sz="2400" i="1" baseline="-25000" dirty="0" err="1" smtClean="0"/>
              <a:t>i</a:t>
            </a:r>
            <a:r>
              <a:rPr lang="en-US" sz="2400" i="1" dirty="0" err="1" smtClean="0"/>
              <a:t>c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i="1" dirty="0" err="1" smtClean="0"/>
              <a:t>c</a:t>
            </a:r>
            <a:r>
              <a:rPr lang="en-US" sz="2400" i="1" baseline="-25000" dirty="0" err="1" smtClean="0"/>
              <a:t>i</a:t>
            </a:r>
            <a:r>
              <a:rPr lang="en-US" sz="2000" i="1" baseline="-45000" dirty="0" err="1" smtClean="0"/>
              <a:t>j</a:t>
            </a:r>
            <a:r>
              <a:rPr lang="en-US" sz="2400" dirty="0" smtClean="0">
                <a:sym typeface="Symbol"/>
              </a:rPr>
              <a:t> </a:t>
            </a:r>
            <a:r>
              <a:rPr lang="en-US" sz="2400" i="1" dirty="0" smtClean="0">
                <a:sym typeface="Symbol"/>
              </a:rPr>
              <a:t>c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000" i="1" baseline="-45000" dirty="0" smtClean="0">
                <a:sym typeface="Symbol"/>
              </a:rPr>
              <a:t>j</a:t>
            </a:r>
            <a:r>
              <a:rPr lang="en-US" sz="2000" baseline="-45000" dirty="0" smtClean="0">
                <a:sym typeface="Symbol"/>
              </a:rPr>
              <a:t>+1</a:t>
            </a:r>
            <a:r>
              <a:rPr lang="en-US" sz="2400" dirty="0" smtClean="0">
                <a:sym typeface="Symbol"/>
              </a:rPr>
              <a:t>or swapping would be an improvement.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ym typeface="Symbol"/>
              </a:rPr>
              <a:t>Can assume that 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c</a:t>
            </a:r>
            <a:r>
              <a:rPr lang="en-US" sz="2400" i="1" baseline="-25000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i="1" dirty="0" err="1" smtClean="0">
                <a:sym typeface="Symbol"/>
              </a:rPr>
              <a:t>p</a:t>
            </a:r>
            <a:r>
              <a:rPr lang="en-US" sz="2400" i="1" baseline="-25000" dirty="0" err="1" smtClean="0">
                <a:sym typeface="Symbol"/>
              </a:rPr>
              <a:t>j</a:t>
            </a:r>
            <a:r>
              <a:rPr lang="en-US" sz="2400" i="1" dirty="0" err="1" smtClean="0">
                <a:sym typeface="Symbol"/>
              </a:rPr>
              <a:t>c</a:t>
            </a:r>
            <a:r>
              <a:rPr lang="en-US" sz="2400" i="1" baseline="-25000" dirty="0" err="1" smtClean="0">
                <a:sym typeface="Symbol"/>
              </a:rPr>
              <a:t>j</a:t>
            </a:r>
            <a:r>
              <a:rPr lang="en-US" sz="2400" i="1" baseline="-25000" dirty="0" smtClean="0">
                <a:sym typeface="Symbol"/>
              </a:rPr>
              <a:t>;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i</a:t>
            </a:r>
            <a:r>
              <a:rPr lang="en-US" sz="2400" dirty="0" err="1" smtClean="0">
                <a:sym typeface="Symbol"/>
              </a:rPr>
              <a:t>,</a:t>
            </a:r>
            <a:r>
              <a:rPr lang="en-US" sz="2400" i="1" dirty="0" err="1" smtClean="0">
                <a:sym typeface="Symbol"/>
              </a:rPr>
              <a:t>j</a:t>
            </a:r>
            <a:r>
              <a:rPr lang="en-US" sz="2400" dirty="0" smtClean="0">
                <a:sym typeface="Symbol"/>
              </a:rPr>
              <a:t>&gt;= </a:t>
            </a:r>
            <a:r>
              <a:rPr lang="en-US" sz="2400" i="1" dirty="0" smtClean="0">
                <a:sym typeface="Symbol"/>
              </a:rPr>
              <a:t>k.</a:t>
            </a:r>
          </a:p>
          <a:p>
            <a:pPr marL="457200" indent="-457200">
              <a:buFontTx/>
              <a:buAutoNum type="arabicPeriod"/>
            </a:pPr>
            <a:r>
              <a:rPr lang="en-US" sz="2400" dirty="0" smtClean="0">
                <a:sym typeface="Symbol"/>
              </a:rPr>
              <a:t>Can assume that 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c</a:t>
            </a:r>
            <a:r>
              <a:rPr lang="en-US" sz="2400" i="1" baseline="-25000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i="1" dirty="0" err="1" smtClean="0">
                <a:sym typeface="Symbol"/>
              </a:rPr>
              <a:t>p</a:t>
            </a:r>
            <a:r>
              <a:rPr lang="en-US" sz="2400" i="1" baseline="-25000" dirty="0" err="1" smtClean="0">
                <a:sym typeface="Symbol"/>
              </a:rPr>
              <a:t>j</a:t>
            </a:r>
            <a:r>
              <a:rPr lang="en-US" sz="2400" i="1" dirty="0" err="1" smtClean="0">
                <a:sym typeface="Symbol"/>
              </a:rPr>
              <a:t>c</a:t>
            </a:r>
            <a:r>
              <a:rPr lang="en-US" sz="2400" i="1" baseline="-25000" dirty="0" err="1" smtClean="0">
                <a:sym typeface="Symbol"/>
              </a:rPr>
              <a:t>j</a:t>
            </a:r>
            <a:r>
              <a:rPr lang="en-US" sz="2400" i="1" baseline="-25000" dirty="0" smtClean="0">
                <a:sym typeface="Symbol"/>
              </a:rPr>
              <a:t>;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i</a:t>
            </a:r>
            <a:r>
              <a:rPr lang="en-US" sz="2400" dirty="0" err="1" smtClean="0">
                <a:sym typeface="Symbol"/>
              </a:rPr>
              <a:t>,</a:t>
            </a:r>
            <a:r>
              <a:rPr lang="en-US" sz="2400" i="1" dirty="0" err="1" smtClean="0">
                <a:sym typeface="Symbol"/>
              </a:rPr>
              <a:t>j</a:t>
            </a:r>
            <a:r>
              <a:rPr lang="en-US" sz="2400" dirty="0" smtClean="0">
                <a:sym typeface="Symbol"/>
              </a:rPr>
              <a:t>&gt;= </a:t>
            </a:r>
            <a:r>
              <a:rPr lang="en-US" sz="2400" i="1" dirty="0" smtClean="0">
                <a:sym typeface="Symbol"/>
              </a:rPr>
              <a:t>2.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66800" y="17526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p</a:t>
            </a:r>
            <a:r>
              <a:rPr lang="en-US" sz="3200" i="1" baseline="-25000" dirty="0" smtClean="0"/>
              <a:t>i</a:t>
            </a:r>
            <a:r>
              <a:rPr lang="en-US" sz="3200" dirty="0" smtClean="0"/>
              <a:t>*</a:t>
            </a:r>
            <a:r>
              <a:rPr lang="en-US" sz="3200" i="1" dirty="0" err="1" smtClean="0"/>
              <a:t>c</a:t>
            </a:r>
            <a:r>
              <a:rPr lang="en-US" sz="3200" i="1" baseline="-25000" dirty="0" err="1" smtClean="0"/>
              <a:t>i</a:t>
            </a:r>
            <a:endParaRPr lang="en-US" sz="3200" i="1" baseline="-25000" dirty="0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Independent-Choice Approximation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90800" y="1676400"/>
            <a:ext cx="685800" cy="1828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81400" y="3048000"/>
            <a:ext cx="6858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0" y="3048000"/>
            <a:ext cx="6858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62600" y="3048000"/>
            <a:ext cx="6858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53200" y="3048000"/>
            <a:ext cx="6858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81200" y="3505200"/>
            <a:ext cx="60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1028700" y="2476500"/>
            <a:ext cx="2514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908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1</a:t>
            </a:r>
            <a:endParaRPr lang="en-US" sz="2800" baseline="-45000" dirty="0"/>
          </a:p>
        </p:txBody>
      </p:sp>
      <p:sp>
        <p:nvSpPr>
          <p:cNvPr id="23" name="TextBox 22"/>
          <p:cNvSpPr txBox="1"/>
          <p:nvPr/>
        </p:nvSpPr>
        <p:spPr>
          <a:xfrm>
            <a:off x="35814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2</a:t>
            </a:r>
            <a:endParaRPr lang="en-US" sz="2800" baseline="-45000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3</a:t>
            </a:r>
            <a:endParaRPr lang="en-US" sz="2800" baseline="-45000" dirty="0"/>
          </a:p>
        </p:txBody>
      </p:sp>
      <p:sp>
        <p:nvSpPr>
          <p:cNvPr id="25" name="TextBox 24"/>
          <p:cNvSpPr txBox="1"/>
          <p:nvPr/>
        </p:nvSpPr>
        <p:spPr>
          <a:xfrm>
            <a:off x="55626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4</a:t>
            </a:r>
            <a:endParaRPr lang="en-US" sz="2800" baseline="-45000" dirty="0"/>
          </a:p>
        </p:txBody>
      </p:sp>
      <p:sp>
        <p:nvSpPr>
          <p:cNvPr id="26" name="TextBox 25"/>
          <p:cNvSpPr txBox="1"/>
          <p:nvPr/>
        </p:nvSpPr>
        <p:spPr>
          <a:xfrm>
            <a:off x="65532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5</a:t>
            </a:r>
            <a:endParaRPr lang="en-US" sz="2800" baseline="-45000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10668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999FF"/>
                </a:solidFill>
              </a:rPr>
              <a:t>Proof</a:t>
            </a:r>
            <a:r>
              <a:rPr lang="en-US" sz="3200" b="1" dirty="0" smtClean="0"/>
              <a:t>: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" y="4191000"/>
            <a:ext cx="716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Adversary chooses k routers with largest </a:t>
            </a:r>
            <a:r>
              <a:rPr lang="en-US" sz="2400" i="1" dirty="0" err="1" smtClean="0"/>
              <a:t>p</a:t>
            </a:r>
            <a:r>
              <a:rPr lang="en-US" sz="2400" i="1" baseline="-25000" dirty="0" err="1" smtClean="0"/>
              <a:t>i</a:t>
            </a:r>
            <a:r>
              <a:rPr lang="en-US" sz="2400" i="1" dirty="0" err="1" smtClean="0"/>
              <a:t>c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i="1" dirty="0" err="1" smtClean="0"/>
              <a:t>c</a:t>
            </a:r>
            <a:r>
              <a:rPr lang="en-US" sz="2400" i="1" baseline="-25000" dirty="0" err="1" smtClean="0"/>
              <a:t>i</a:t>
            </a:r>
            <a:r>
              <a:rPr lang="en-US" sz="2000" i="1" baseline="-45000" dirty="0" err="1" smtClean="0"/>
              <a:t>j</a:t>
            </a:r>
            <a:r>
              <a:rPr lang="en-US" sz="2400" dirty="0" smtClean="0">
                <a:sym typeface="Symbol"/>
              </a:rPr>
              <a:t> </a:t>
            </a:r>
            <a:r>
              <a:rPr lang="en-US" sz="2400" i="1" dirty="0" smtClean="0">
                <a:sym typeface="Symbol"/>
              </a:rPr>
              <a:t>c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000" i="1" baseline="-45000" dirty="0" smtClean="0">
                <a:sym typeface="Symbol"/>
              </a:rPr>
              <a:t>j</a:t>
            </a:r>
            <a:r>
              <a:rPr lang="en-US" sz="2000" baseline="-45000" dirty="0" smtClean="0">
                <a:sym typeface="Symbol"/>
              </a:rPr>
              <a:t>+1</a:t>
            </a:r>
            <a:r>
              <a:rPr lang="en-US" sz="2400" dirty="0" smtClean="0">
                <a:sym typeface="Symbol"/>
              </a:rPr>
              <a:t>or swapping would be an improvement.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ym typeface="Symbol"/>
              </a:rPr>
              <a:t>Can assume that 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c</a:t>
            </a:r>
            <a:r>
              <a:rPr lang="en-US" sz="2400" i="1" baseline="-25000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i="1" dirty="0" err="1" smtClean="0">
                <a:sym typeface="Symbol"/>
              </a:rPr>
              <a:t>p</a:t>
            </a:r>
            <a:r>
              <a:rPr lang="en-US" sz="2400" i="1" baseline="-25000" dirty="0" err="1" smtClean="0">
                <a:sym typeface="Symbol"/>
              </a:rPr>
              <a:t>j</a:t>
            </a:r>
            <a:r>
              <a:rPr lang="en-US" sz="2400" i="1" dirty="0" err="1" smtClean="0">
                <a:sym typeface="Symbol"/>
              </a:rPr>
              <a:t>c</a:t>
            </a:r>
            <a:r>
              <a:rPr lang="en-US" sz="2400" i="1" baseline="-25000" dirty="0" err="1" smtClean="0">
                <a:sym typeface="Symbol"/>
              </a:rPr>
              <a:t>j</a:t>
            </a:r>
            <a:r>
              <a:rPr lang="en-US" sz="2400" i="1" baseline="-25000" dirty="0" smtClean="0">
                <a:sym typeface="Symbol"/>
              </a:rPr>
              <a:t>;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i</a:t>
            </a:r>
            <a:r>
              <a:rPr lang="en-US" sz="2400" dirty="0" err="1" smtClean="0">
                <a:sym typeface="Symbol"/>
              </a:rPr>
              <a:t>,</a:t>
            </a:r>
            <a:r>
              <a:rPr lang="en-US" sz="2400" i="1" dirty="0" err="1" smtClean="0">
                <a:sym typeface="Symbol"/>
              </a:rPr>
              <a:t>j</a:t>
            </a:r>
            <a:r>
              <a:rPr lang="en-US" sz="2400" dirty="0" smtClean="0">
                <a:sym typeface="Symbol"/>
              </a:rPr>
              <a:t>&gt;= </a:t>
            </a:r>
            <a:r>
              <a:rPr lang="en-US" sz="2400" i="1" dirty="0" smtClean="0">
                <a:sym typeface="Symbol"/>
              </a:rPr>
              <a:t>k.</a:t>
            </a:r>
          </a:p>
          <a:p>
            <a:pPr marL="457200" indent="-457200">
              <a:buFontTx/>
              <a:buAutoNum type="arabicPeriod"/>
            </a:pPr>
            <a:r>
              <a:rPr lang="en-US" sz="2400" dirty="0" smtClean="0">
                <a:sym typeface="Symbol"/>
              </a:rPr>
              <a:t>Can assume that 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c</a:t>
            </a:r>
            <a:r>
              <a:rPr lang="en-US" sz="2400" i="1" baseline="-25000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i="1" dirty="0" err="1" smtClean="0">
                <a:sym typeface="Symbol"/>
              </a:rPr>
              <a:t>p</a:t>
            </a:r>
            <a:r>
              <a:rPr lang="en-US" sz="2400" i="1" baseline="-25000" dirty="0" err="1" smtClean="0">
                <a:sym typeface="Symbol"/>
              </a:rPr>
              <a:t>j</a:t>
            </a:r>
            <a:r>
              <a:rPr lang="en-US" sz="2400" i="1" dirty="0" err="1" smtClean="0">
                <a:sym typeface="Symbol"/>
              </a:rPr>
              <a:t>c</a:t>
            </a:r>
            <a:r>
              <a:rPr lang="en-US" sz="2400" i="1" baseline="-25000" dirty="0" err="1" smtClean="0">
                <a:sym typeface="Symbol"/>
              </a:rPr>
              <a:t>j</a:t>
            </a:r>
            <a:r>
              <a:rPr lang="en-US" sz="2400" i="1" baseline="-25000" dirty="0" smtClean="0">
                <a:sym typeface="Symbol"/>
              </a:rPr>
              <a:t>;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i</a:t>
            </a:r>
            <a:r>
              <a:rPr lang="en-US" sz="2400" dirty="0" err="1" smtClean="0">
                <a:sym typeface="Symbol"/>
              </a:rPr>
              <a:t>,</a:t>
            </a:r>
            <a:r>
              <a:rPr lang="en-US" sz="2400" i="1" dirty="0" err="1" smtClean="0">
                <a:sym typeface="Symbol"/>
              </a:rPr>
              <a:t>j</a:t>
            </a:r>
            <a:r>
              <a:rPr lang="en-US" sz="2400" dirty="0" smtClean="0">
                <a:sym typeface="Symbol"/>
              </a:rPr>
              <a:t>&gt;= </a:t>
            </a:r>
            <a:r>
              <a:rPr lang="en-US" sz="2400" i="1" dirty="0" smtClean="0">
                <a:sym typeface="Symbol"/>
              </a:rPr>
              <a:t>2.</a:t>
            </a:r>
          </a:p>
          <a:p>
            <a:pPr marL="457200" indent="-457200">
              <a:buFontTx/>
              <a:buAutoNum type="arabicPeriod"/>
            </a:pPr>
            <a:r>
              <a:rPr lang="en-US" sz="2400" dirty="0" smtClean="0">
                <a:sym typeface="Symbol"/>
              </a:rPr>
              <a:t>Adjusting 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 changes </a:t>
            </a:r>
            <a:r>
              <a:rPr lang="en-US" sz="2400" i="1" dirty="0" smtClean="0">
                <a:sym typeface="Symbol"/>
              </a:rPr>
              <a:t>c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) linearly.  Therefore one extreme is a minimum.</a:t>
            </a:r>
            <a:endParaRPr lang="en-US" sz="24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1066800" y="17526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p</a:t>
            </a:r>
            <a:r>
              <a:rPr lang="en-US" sz="3200" i="1" baseline="-25000" dirty="0" smtClean="0"/>
              <a:t>i</a:t>
            </a:r>
            <a:r>
              <a:rPr lang="en-US" sz="3200" dirty="0" smtClean="0"/>
              <a:t>*</a:t>
            </a:r>
            <a:r>
              <a:rPr lang="en-US" sz="3200" i="1" dirty="0" err="1" smtClean="0"/>
              <a:t>c</a:t>
            </a:r>
            <a:r>
              <a:rPr lang="en-US" sz="3200" i="1" baseline="-25000" dirty="0" err="1" smtClean="0"/>
              <a:t>i</a:t>
            </a:r>
            <a:endParaRPr lang="en-US" sz="3200" i="1" baseline="-25000" dirty="0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Independent-Choice Approximation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162800" y="1219200"/>
            <a:ext cx="1066800" cy="838200"/>
          </a:xfrm>
          <a:prstGeom prst="rect">
            <a:avLst/>
          </a:prstGeom>
          <a:solidFill>
            <a:srgbClr val="EFFF5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90800" y="1219200"/>
            <a:ext cx="685800" cy="2286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81200" y="3505200"/>
            <a:ext cx="60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1028700" y="2476500"/>
            <a:ext cx="2514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908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1</a:t>
            </a:r>
            <a:endParaRPr lang="en-US" sz="2800" baseline="-45000" dirty="0"/>
          </a:p>
        </p:txBody>
      </p:sp>
      <p:sp>
        <p:nvSpPr>
          <p:cNvPr id="23" name="TextBox 22"/>
          <p:cNvSpPr txBox="1"/>
          <p:nvPr/>
        </p:nvSpPr>
        <p:spPr>
          <a:xfrm>
            <a:off x="35814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2</a:t>
            </a:r>
            <a:endParaRPr lang="en-US" sz="2800" baseline="-45000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3</a:t>
            </a:r>
            <a:endParaRPr lang="en-US" sz="2800" baseline="-45000" dirty="0"/>
          </a:p>
        </p:txBody>
      </p:sp>
      <p:sp>
        <p:nvSpPr>
          <p:cNvPr id="25" name="TextBox 24"/>
          <p:cNvSpPr txBox="1"/>
          <p:nvPr/>
        </p:nvSpPr>
        <p:spPr>
          <a:xfrm>
            <a:off x="55626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4</a:t>
            </a:r>
            <a:endParaRPr lang="en-US" sz="2800" baseline="-45000" dirty="0"/>
          </a:p>
        </p:txBody>
      </p:sp>
      <p:sp>
        <p:nvSpPr>
          <p:cNvPr id="26" name="TextBox 25"/>
          <p:cNvSpPr txBox="1"/>
          <p:nvPr/>
        </p:nvSpPr>
        <p:spPr>
          <a:xfrm>
            <a:off x="65532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5</a:t>
            </a:r>
            <a:endParaRPr lang="en-US" sz="2800" baseline="-45000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10668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999FF"/>
                </a:solidFill>
              </a:rPr>
              <a:t>Proof</a:t>
            </a:r>
            <a:r>
              <a:rPr lang="en-US" sz="3200" b="1" dirty="0" smtClean="0"/>
              <a:t>: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" y="4191000"/>
            <a:ext cx="716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Adversary chooses k routers with largest </a:t>
            </a:r>
            <a:r>
              <a:rPr lang="en-US" sz="2400" i="1" dirty="0" err="1" smtClean="0"/>
              <a:t>p</a:t>
            </a:r>
            <a:r>
              <a:rPr lang="en-US" sz="2400" i="1" baseline="-25000" dirty="0" err="1" smtClean="0"/>
              <a:t>i</a:t>
            </a:r>
            <a:r>
              <a:rPr lang="en-US" sz="2400" i="1" dirty="0" err="1" smtClean="0"/>
              <a:t>c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i="1" dirty="0" err="1" smtClean="0"/>
              <a:t>c</a:t>
            </a:r>
            <a:r>
              <a:rPr lang="en-US" sz="2400" i="1" baseline="-25000" dirty="0" err="1" smtClean="0"/>
              <a:t>i</a:t>
            </a:r>
            <a:r>
              <a:rPr lang="en-US" sz="2000" i="1" baseline="-45000" dirty="0" err="1" smtClean="0"/>
              <a:t>j</a:t>
            </a:r>
            <a:r>
              <a:rPr lang="en-US" sz="2400" dirty="0" smtClean="0">
                <a:sym typeface="Symbol"/>
              </a:rPr>
              <a:t> </a:t>
            </a:r>
            <a:r>
              <a:rPr lang="en-US" sz="2400" i="1" dirty="0" smtClean="0">
                <a:sym typeface="Symbol"/>
              </a:rPr>
              <a:t>c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000" i="1" baseline="-45000" dirty="0" smtClean="0">
                <a:sym typeface="Symbol"/>
              </a:rPr>
              <a:t>j</a:t>
            </a:r>
            <a:r>
              <a:rPr lang="en-US" sz="2000" baseline="-45000" dirty="0" smtClean="0">
                <a:sym typeface="Symbol"/>
              </a:rPr>
              <a:t>+1</a:t>
            </a:r>
            <a:r>
              <a:rPr lang="en-US" sz="2400" dirty="0" smtClean="0">
                <a:sym typeface="Symbol"/>
              </a:rPr>
              <a:t>or swapping would be an improvement.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ym typeface="Symbol"/>
              </a:rPr>
              <a:t>Can assume that 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c</a:t>
            </a:r>
            <a:r>
              <a:rPr lang="en-US" sz="2400" i="1" baseline="-25000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i="1" dirty="0" err="1" smtClean="0">
                <a:sym typeface="Symbol"/>
              </a:rPr>
              <a:t>p</a:t>
            </a:r>
            <a:r>
              <a:rPr lang="en-US" sz="2400" i="1" baseline="-25000" dirty="0" err="1" smtClean="0">
                <a:sym typeface="Symbol"/>
              </a:rPr>
              <a:t>j</a:t>
            </a:r>
            <a:r>
              <a:rPr lang="en-US" sz="2400" i="1" dirty="0" err="1" smtClean="0">
                <a:sym typeface="Symbol"/>
              </a:rPr>
              <a:t>c</a:t>
            </a:r>
            <a:r>
              <a:rPr lang="en-US" sz="2400" i="1" baseline="-25000" dirty="0" err="1" smtClean="0">
                <a:sym typeface="Symbol"/>
              </a:rPr>
              <a:t>j</a:t>
            </a:r>
            <a:r>
              <a:rPr lang="en-US" sz="2400" i="1" baseline="-25000" dirty="0" smtClean="0">
                <a:sym typeface="Symbol"/>
              </a:rPr>
              <a:t>;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i</a:t>
            </a:r>
            <a:r>
              <a:rPr lang="en-US" sz="2400" dirty="0" err="1" smtClean="0">
                <a:sym typeface="Symbol"/>
              </a:rPr>
              <a:t>,</a:t>
            </a:r>
            <a:r>
              <a:rPr lang="en-US" sz="2400" i="1" dirty="0" err="1" smtClean="0">
                <a:sym typeface="Symbol"/>
              </a:rPr>
              <a:t>j</a:t>
            </a:r>
            <a:r>
              <a:rPr lang="en-US" sz="2400" dirty="0" smtClean="0">
                <a:sym typeface="Symbol"/>
              </a:rPr>
              <a:t>&gt;= </a:t>
            </a:r>
            <a:r>
              <a:rPr lang="en-US" sz="2400" i="1" dirty="0" smtClean="0">
                <a:sym typeface="Symbol"/>
              </a:rPr>
              <a:t>k.</a:t>
            </a:r>
          </a:p>
          <a:p>
            <a:pPr marL="457200" indent="-457200">
              <a:buFontTx/>
              <a:buAutoNum type="arabicPeriod"/>
            </a:pPr>
            <a:r>
              <a:rPr lang="en-US" sz="2400" dirty="0" smtClean="0">
                <a:sym typeface="Symbol"/>
              </a:rPr>
              <a:t>Can assume that 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c</a:t>
            </a:r>
            <a:r>
              <a:rPr lang="en-US" sz="2400" i="1" baseline="-25000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i="1" dirty="0" err="1" smtClean="0">
                <a:sym typeface="Symbol"/>
              </a:rPr>
              <a:t>p</a:t>
            </a:r>
            <a:r>
              <a:rPr lang="en-US" sz="2400" i="1" baseline="-25000" dirty="0" err="1" smtClean="0">
                <a:sym typeface="Symbol"/>
              </a:rPr>
              <a:t>j</a:t>
            </a:r>
            <a:r>
              <a:rPr lang="en-US" sz="2400" i="1" dirty="0" err="1" smtClean="0">
                <a:sym typeface="Symbol"/>
              </a:rPr>
              <a:t>c</a:t>
            </a:r>
            <a:r>
              <a:rPr lang="en-US" sz="2400" i="1" baseline="-25000" dirty="0" err="1" smtClean="0">
                <a:sym typeface="Symbol"/>
              </a:rPr>
              <a:t>j</a:t>
            </a:r>
            <a:r>
              <a:rPr lang="en-US" sz="2400" i="1" baseline="-25000" dirty="0" smtClean="0">
                <a:sym typeface="Symbol"/>
              </a:rPr>
              <a:t>;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i</a:t>
            </a:r>
            <a:r>
              <a:rPr lang="en-US" sz="2400" dirty="0" err="1" smtClean="0">
                <a:sym typeface="Symbol"/>
              </a:rPr>
              <a:t>,</a:t>
            </a:r>
            <a:r>
              <a:rPr lang="en-US" sz="2400" i="1" dirty="0" err="1" smtClean="0">
                <a:sym typeface="Symbol"/>
              </a:rPr>
              <a:t>j</a:t>
            </a:r>
            <a:r>
              <a:rPr lang="en-US" sz="2400" dirty="0" smtClean="0">
                <a:sym typeface="Symbol"/>
              </a:rPr>
              <a:t>&gt;= </a:t>
            </a:r>
            <a:r>
              <a:rPr lang="en-US" sz="2400" i="1" dirty="0" smtClean="0">
                <a:sym typeface="Symbol"/>
              </a:rPr>
              <a:t>2.</a:t>
            </a:r>
          </a:p>
          <a:p>
            <a:pPr marL="457200" indent="-457200">
              <a:buFontTx/>
              <a:buAutoNum type="arabicPeriod"/>
            </a:pPr>
            <a:r>
              <a:rPr lang="en-US" sz="2400" dirty="0" smtClean="0">
                <a:sym typeface="Symbol"/>
              </a:rPr>
              <a:t>Adjusting 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 changes </a:t>
            </a:r>
            <a:r>
              <a:rPr lang="en-US" sz="2400" i="1" dirty="0" smtClean="0">
                <a:sym typeface="Symbol"/>
              </a:rPr>
              <a:t>c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) linearly.  Therefore one extreme is a minimum.</a:t>
            </a:r>
            <a:endParaRPr lang="en-US" sz="24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7315200" y="12954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p</a:t>
            </a:r>
            <a:r>
              <a:rPr lang="en-US" sz="3200" baseline="30000" dirty="0" smtClean="0"/>
              <a:t>1</a:t>
            </a:r>
            <a:endParaRPr lang="en-US" sz="3200" baseline="30000" dirty="0"/>
          </a:p>
        </p:txBody>
      </p:sp>
      <p:sp>
        <p:nvSpPr>
          <p:cNvPr id="28" name="TextBox 27"/>
          <p:cNvSpPr txBox="1"/>
          <p:nvPr/>
        </p:nvSpPr>
        <p:spPr>
          <a:xfrm>
            <a:off x="1066800" y="17526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p</a:t>
            </a:r>
            <a:r>
              <a:rPr lang="en-US" sz="3200" i="1" baseline="-25000" dirty="0" smtClean="0"/>
              <a:t>i</a:t>
            </a:r>
            <a:r>
              <a:rPr lang="en-US" sz="3200" dirty="0" smtClean="0"/>
              <a:t>*</a:t>
            </a:r>
            <a:r>
              <a:rPr lang="en-US" sz="3200" i="1" dirty="0" err="1" smtClean="0"/>
              <a:t>c</a:t>
            </a:r>
            <a:r>
              <a:rPr lang="en-US" sz="3200" i="1" baseline="-25000" dirty="0" err="1" smtClean="0"/>
              <a:t>i</a:t>
            </a:r>
            <a:endParaRPr lang="en-US" sz="3200" i="1" baseline="-25000" dirty="0"/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Independent-Choice Approximation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90800" y="2667000"/>
            <a:ext cx="685800" cy="838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81400" y="2667000"/>
            <a:ext cx="685800" cy="838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0" y="2667000"/>
            <a:ext cx="685800" cy="838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62600" y="2667000"/>
            <a:ext cx="685800" cy="838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53200" y="2667000"/>
            <a:ext cx="685800" cy="838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81200" y="3505200"/>
            <a:ext cx="60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1028700" y="2476500"/>
            <a:ext cx="2514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908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1</a:t>
            </a:r>
            <a:endParaRPr lang="en-US" sz="2800" baseline="-45000" dirty="0"/>
          </a:p>
        </p:txBody>
      </p:sp>
      <p:sp>
        <p:nvSpPr>
          <p:cNvPr id="23" name="TextBox 22"/>
          <p:cNvSpPr txBox="1"/>
          <p:nvPr/>
        </p:nvSpPr>
        <p:spPr>
          <a:xfrm>
            <a:off x="35814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2</a:t>
            </a:r>
            <a:endParaRPr lang="en-US" sz="2800" baseline="-45000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3</a:t>
            </a:r>
            <a:endParaRPr lang="en-US" sz="2800" baseline="-45000" dirty="0"/>
          </a:p>
        </p:txBody>
      </p:sp>
      <p:sp>
        <p:nvSpPr>
          <p:cNvPr id="25" name="TextBox 24"/>
          <p:cNvSpPr txBox="1"/>
          <p:nvPr/>
        </p:nvSpPr>
        <p:spPr>
          <a:xfrm>
            <a:off x="55626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4</a:t>
            </a:r>
            <a:endParaRPr lang="en-US" sz="2800" baseline="-45000" dirty="0"/>
          </a:p>
        </p:txBody>
      </p:sp>
      <p:sp>
        <p:nvSpPr>
          <p:cNvPr id="26" name="TextBox 25"/>
          <p:cNvSpPr txBox="1"/>
          <p:nvPr/>
        </p:nvSpPr>
        <p:spPr>
          <a:xfrm>
            <a:off x="65532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2800" baseline="-45000" dirty="0" smtClean="0"/>
              <a:t>5</a:t>
            </a:r>
            <a:endParaRPr lang="en-US" sz="2800" baseline="-45000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10668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999FF"/>
                </a:solidFill>
              </a:rPr>
              <a:t>Proof</a:t>
            </a:r>
            <a:r>
              <a:rPr lang="en-US" sz="3200" b="1" dirty="0" smtClean="0"/>
              <a:t>: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" y="4191000"/>
            <a:ext cx="716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Adversary chooses k routers with largest </a:t>
            </a:r>
            <a:r>
              <a:rPr lang="en-US" sz="2400" i="1" dirty="0" err="1" smtClean="0"/>
              <a:t>p</a:t>
            </a:r>
            <a:r>
              <a:rPr lang="en-US" sz="2400" i="1" baseline="-25000" dirty="0" err="1" smtClean="0"/>
              <a:t>i</a:t>
            </a:r>
            <a:r>
              <a:rPr lang="en-US" sz="2400" i="1" dirty="0" err="1" smtClean="0"/>
              <a:t>c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i="1" dirty="0" err="1" smtClean="0"/>
              <a:t>c</a:t>
            </a:r>
            <a:r>
              <a:rPr lang="en-US" sz="2400" i="1" baseline="-25000" dirty="0" err="1" smtClean="0"/>
              <a:t>i</a:t>
            </a:r>
            <a:r>
              <a:rPr lang="en-US" sz="2000" i="1" baseline="-45000" dirty="0" err="1" smtClean="0"/>
              <a:t>j</a:t>
            </a:r>
            <a:r>
              <a:rPr lang="en-US" sz="2400" dirty="0" smtClean="0">
                <a:sym typeface="Symbol"/>
              </a:rPr>
              <a:t> </a:t>
            </a:r>
            <a:r>
              <a:rPr lang="en-US" sz="2400" i="1" dirty="0" smtClean="0">
                <a:sym typeface="Symbol"/>
              </a:rPr>
              <a:t>c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000" i="1" baseline="-45000" dirty="0" smtClean="0">
                <a:sym typeface="Symbol"/>
              </a:rPr>
              <a:t>j</a:t>
            </a:r>
            <a:r>
              <a:rPr lang="en-US" sz="2000" baseline="-45000" dirty="0" smtClean="0">
                <a:sym typeface="Symbol"/>
              </a:rPr>
              <a:t>+1</a:t>
            </a:r>
            <a:r>
              <a:rPr lang="en-US" sz="2400" dirty="0" smtClean="0">
                <a:sym typeface="Symbol"/>
              </a:rPr>
              <a:t>or swapping would be an improvement.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ym typeface="Symbol"/>
              </a:rPr>
              <a:t>Can assume that 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c</a:t>
            </a:r>
            <a:r>
              <a:rPr lang="en-US" sz="2400" i="1" baseline="-25000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i="1" dirty="0" err="1" smtClean="0">
                <a:sym typeface="Symbol"/>
              </a:rPr>
              <a:t>p</a:t>
            </a:r>
            <a:r>
              <a:rPr lang="en-US" sz="2400" i="1" baseline="-25000" dirty="0" err="1" smtClean="0">
                <a:sym typeface="Symbol"/>
              </a:rPr>
              <a:t>j</a:t>
            </a:r>
            <a:r>
              <a:rPr lang="en-US" sz="2400" i="1" dirty="0" err="1" smtClean="0">
                <a:sym typeface="Symbol"/>
              </a:rPr>
              <a:t>c</a:t>
            </a:r>
            <a:r>
              <a:rPr lang="en-US" sz="2400" i="1" baseline="-25000" dirty="0" err="1" smtClean="0">
                <a:sym typeface="Symbol"/>
              </a:rPr>
              <a:t>j</a:t>
            </a:r>
            <a:r>
              <a:rPr lang="en-US" sz="2400" i="1" baseline="-25000" dirty="0" smtClean="0">
                <a:sym typeface="Symbol"/>
              </a:rPr>
              <a:t>;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i</a:t>
            </a:r>
            <a:r>
              <a:rPr lang="en-US" sz="2400" dirty="0" err="1" smtClean="0">
                <a:sym typeface="Symbol"/>
              </a:rPr>
              <a:t>,</a:t>
            </a:r>
            <a:r>
              <a:rPr lang="en-US" sz="2400" i="1" dirty="0" err="1" smtClean="0">
                <a:sym typeface="Symbol"/>
              </a:rPr>
              <a:t>j</a:t>
            </a:r>
            <a:r>
              <a:rPr lang="en-US" sz="2400" dirty="0" smtClean="0">
                <a:sym typeface="Symbol"/>
              </a:rPr>
              <a:t>&gt;= </a:t>
            </a:r>
            <a:r>
              <a:rPr lang="en-US" sz="2400" i="1" dirty="0" smtClean="0">
                <a:sym typeface="Symbol"/>
              </a:rPr>
              <a:t>k.</a:t>
            </a:r>
          </a:p>
          <a:p>
            <a:pPr marL="457200" indent="-457200">
              <a:buFontTx/>
              <a:buAutoNum type="arabicPeriod"/>
            </a:pPr>
            <a:r>
              <a:rPr lang="en-US" sz="2400" dirty="0" smtClean="0">
                <a:sym typeface="Symbol"/>
              </a:rPr>
              <a:t>Can assume that 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c</a:t>
            </a:r>
            <a:r>
              <a:rPr lang="en-US" sz="2400" i="1" baseline="-25000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i="1" dirty="0" err="1" smtClean="0">
                <a:sym typeface="Symbol"/>
              </a:rPr>
              <a:t>p</a:t>
            </a:r>
            <a:r>
              <a:rPr lang="en-US" sz="2400" i="1" baseline="-25000" dirty="0" err="1" smtClean="0">
                <a:sym typeface="Symbol"/>
              </a:rPr>
              <a:t>j</a:t>
            </a:r>
            <a:r>
              <a:rPr lang="en-US" sz="2400" i="1" dirty="0" err="1" smtClean="0">
                <a:sym typeface="Symbol"/>
              </a:rPr>
              <a:t>c</a:t>
            </a:r>
            <a:r>
              <a:rPr lang="en-US" sz="2400" i="1" baseline="-25000" dirty="0" err="1" smtClean="0">
                <a:sym typeface="Symbol"/>
              </a:rPr>
              <a:t>j</a:t>
            </a:r>
            <a:r>
              <a:rPr lang="en-US" sz="2400" i="1" baseline="-25000" dirty="0" smtClean="0">
                <a:sym typeface="Symbol"/>
              </a:rPr>
              <a:t>;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i</a:t>
            </a:r>
            <a:r>
              <a:rPr lang="en-US" sz="2400" dirty="0" err="1" smtClean="0">
                <a:sym typeface="Symbol"/>
              </a:rPr>
              <a:t>,</a:t>
            </a:r>
            <a:r>
              <a:rPr lang="en-US" sz="2400" i="1" dirty="0" err="1" smtClean="0">
                <a:sym typeface="Symbol"/>
              </a:rPr>
              <a:t>j</a:t>
            </a:r>
            <a:r>
              <a:rPr lang="en-US" sz="2400" dirty="0" smtClean="0">
                <a:sym typeface="Symbol"/>
              </a:rPr>
              <a:t>&gt;= </a:t>
            </a:r>
            <a:r>
              <a:rPr lang="en-US" sz="2400" i="1" dirty="0" smtClean="0">
                <a:sym typeface="Symbol"/>
              </a:rPr>
              <a:t>2.</a:t>
            </a:r>
          </a:p>
          <a:p>
            <a:pPr marL="457200" indent="-457200">
              <a:buFontTx/>
              <a:buAutoNum type="arabicPeriod"/>
            </a:pPr>
            <a:r>
              <a:rPr lang="en-US" sz="2400" dirty="0" smtClean="0">
                <a:sym typeface="Symbol"/>
              </a:rPr>
              <a:t>Adjusting 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 changes </a:t>
            </a:r>
            <a:r>
              <a:rPr lang="en-US" sz="2400" i="1" dirty="0" smtClean="0">
                <a:sym typeface="Symbol"/>
              </a:rPr>
              <a:t>c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) linearly.  Therefore one extreme is a minimum.</a:t>
            </a:r>
            <a:endParaRPr lang="en-US" sz="2400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7162800" y="1219200"/>
            <a:ext cx="1066800" cy="838200"/>
          </a:xfrm>
          <a:prstGeom prst="rect">
            <a:avLst/>
          </a:prstGeom>
          <a:solidFill>
            <a:srgbClr val="EFFF5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315200" y="12954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p</a:t>
            </a:r>
            <a:r>
              <a:rPr lang="en-US" sz="3200" baseline="30000" dirty="0" smtClean="0"/>
              <a:t>2</a:t>
            </a:r>
            <a:endParaRPr lang="en-US" sz="3200" baseline="30000" dirty="0"/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Independent-Choice Approximation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066800" y="17526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p</a:t>
            </a:r>
            <a:r>
              <a:rPr lang="en-US" sz="3200" i="1" baseline="-25000" dirty="0" smtClean="0"/>
              <a:t>i</a:t>
            </a:r>
            <a:r>
              <a:rPr lang="en-US" sz="3200" dirty="0" smtClean="0"/>
              <a:t>*</a:t>
            </a:r>
            <a:r>
              <a:rPr lang="en-US" sz="3200" i="1" dirty="0" err="1" smtClean="0"/>
              <a:t>c</a:t>
            </a:r>
            <a:r>
              <a:rPr lang="en-US" sz="3200" i="1" baseline="-25000" dirty="0" err="1" smtClean="0"/>
              <a:t>i</a:t>
            </a:r>
            <a:endParaRPr lang="en-US" sz="3200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9999FF"/>
                </a:solidFill>
              </a:rPr>
              <a:t>Theorem</a:t>
            </a:r>
            <a:r>
              <a:rPr lang="en-US" b="1" dirty="0" smtClean="0"/>
              <a:t>: </a:t>
            </a:r>
            <a:r>
              <a:rPr lang="en-US" dirty="0" smtClean="0"/>
              <a:t>The approximation ratio of independent selection is </a:t>
            </a:r>
            <a:r>
              <a:rPr lang="en-US" dirty="0" smtClean="0">
                <a:sym typeface="Symbol"/>
              </a:rPr>
              <a:t>(n).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Independent-Choice Approximation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9999FF"/>
                </a:solidFill>
              </a:rPr>
              <a:t>Theorem</a:t>
            </a:r>
            <a:r>
              <a:rPr lang="en-US" b="1" dirty="0" smtClean="0"/>
              <a:t>: </a:t>
            </a:r>
            <a:r>
              <a:rPr lang="en-US" dirty="0" smtClean="0"/>
              <a:t>The approximation ratio of independent selection is </a:t>
            </a:r>
            <a:r>
              <a:rPr lang="en-US" dirty="0" smtClean="0">
                <a:sym typeface="Symbol"/>
              </a:rPr>
              <a:t>(n).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999FF"/>
                </a:solidFill>
              </a:rPr>
              <a:t>Proof sketch</a:t>
            </a:r>
            <a:r>
              <a:rPr lang="en-US" sz="3200" b="1" dirty="0" smtClean="0"/>
              <a:t>:</a:t>
            </a:r>
            <a:endParaRPr lang="en-US" sz="3200" dirty="0" smtClean="0"/>
          </a:p>
          <a:p>
            <a:r>
              <a:rPr lang="en-US" sz="3200" dirty="0" smtClean="0"/>
              <a:t>Let </a:t>
            </a:r>
            <a:r>
              <a:rPr lang="en-US" sz="3200" i="1" dirty="0" smtClean="0"/>
              <a:t>I</a:t>
            </a:r>
            <a:r>
              <a:rPr lang="en-US" sz="3200" i="1" baseline="-25000" dirty="0" smtClean="0"/>
              <a:t>n</a:t>
            </a:r>
            <a:r>
              <a:rPr lang="en-US" sz="3200" dirty="0" smtClean="0"/>
              <a:t> = (</a:t>
            </a:r>
            <a:r>
              <a:rPr lang="en-US" sz="3200" i="1" dirty="0" smtClean="0"/>
              <a:t>c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. . . , </a:t>
            </a:r>
            <a:r>
              <a:rPr lang="en-US" sz="3200" i="1" dirty="0" err="1" smtClean="0"/>
              <a:t>c</a:t>
            </a:r>
            <a:r>
              <a:rPr lang="en-US" sz="3200" i="1" baseline="-25000" dirty="0" err="1" smtClean="0"/>
              <a:t>n</a:t>
            </a:r>
            <a:r>
              <a:rPr lang="en-US" sz="3200" dirty="0" smtClean="0"/>
              <a:t>, </a:t>
            </a:r>
            <a:r>
              <a:rPr lang="en-US" sz="3200" i="1" dirty="0" smtClean="0"/>
              <a:t>k</a:t>
            </a:r>
            <a:r>
              <a:rPr lang="en-US" sz="3200" dirty="0" smtClean="0"/>
              <a:t>) be such that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i="1" dirty="0" smtClean="0"/>
              <a:t>c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</a:t>
            </a:r>
            <a:r>
              <a:rPr lang="en-US" sz="3200" i="1" dirty="0" smtClean="0"/>
              <a:t>O</a:t>
            </a:r>
            <a:r>
              <a:rPr lang="en-US" sz="3200" dirty="0" smtClean="0"/>
              <a:t>(1/</a:t>
            </a:r>
            <a:r>
              <a:rPr lang="en-US" sz="3200" i="1" dirty="0" smtClean="0"/>
              <a:t>n</a:t>
            </a:r>
            <a:r>
              <a:rPr lang="en-US" sz="3200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i="1" dirty="0" smtClean="0"/>
              <a:t>c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&gt; </a:t>
            </a:r>
            <a:r>
              <a:rPr lang="en-US" sz="3200" i="1" dirty="0" smtClean="0"/>
              <a:t>c</a:t>
            </a:r>
            <a:r>
              <a:rPr lang="en-US" sz="3200" dirty="0" smtClean="0"/>
              <a:t>, </a:t>
            </a:r>
            <a:r>
              <a:rPr lang="en-US" sz="3200" i="1" dirty="0" smtClean="0"/>
              <a:t>c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/>
              </a:rPr>
              <a:t></a:t>
            </a:r>
            <a:r>
              <a:rPr lang="en-US" sz="3200" dirty="0" smtClean="0"/>
              <a:t> (0, 1)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i="1" dirty="0" smtClean="0"/>
              <a:t>k</a:t>
            </a:r>
            <a:r>
              <a:rPr lang="en-US" sz="3200" dirty="0" smtClean="0"/>
              <a:t> = </a:t>
            </a:r>
            <a:r>
              <a:rPr lang="en-US" sz="3200" i="1" dirty="0" smtClean="0"/>
              <a:t>o</a:t>
            </a:r>
            <a:r>
              <a:rPr lang="en-US" sz="3200" dirty="0" smtClean="0"/>
              <a:t>(</a:t>
            </a:r>
            <a:r>
              <a:rPr lang="en-US" sz="3200" i="1" dirty="0" smtClean="0"/>
              <a:t>n</a:t>
            </a:r>
            <a:r>
              <a:rPr lang="en-US" sz="3200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i="1" dirty="0" smtClean="0"/>
              <a:t>k</a:t>
            </a:r>
            <a:r>
              <a:rPr lang="en-US" sz="3200" dirty="0" smtClean="0"/>
              <a:t> = </a:t>
            </a:r>
            <a:r>
              <a:rPr lang="en-US" sz="3200" dirty="0" smtClean="0">
                <a:sym typeface="Symbol"/>
              </a:rPr>
              <a:t></a:t>
            </a:r>
            <a:r>
              <a:rPr lang="en-US" sz="3200" dirty="0" smtClean="0"/>
              <a:t>(1)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6019800" y="37338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6019800" y="47244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543800" y="45720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6934200" y="52578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6019800" y="3657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1</a:t>
            </a: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7162800" y="3657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2</a:t>
            </a: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7543800" y="4495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3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6934200" y="5181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6019800" y="4648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Independent-Choice Approximation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9999FF"/>
                </a:solidFill>
              </a:rPr>
              <a:t>Theorem</a:t>
            </a:r>
            <a:r>
              <a:rPr lang="en-US" b="1" dirty="0" smtClean="0"/>
              <a:t>: </a:t>
            </a:r>
            <a:r>
              <a:rPr lang="en-US" dirty="0" smtClean="0"/>
              <a:t>The approximation ratio of independent selection is </a:t>
            </a:r>
            <a:r>
              <a:rPr lang="en-US" dirty="0" smtClean="0">
                <a:sym typeface="Symbol"/>
              </a:rPr>
              <a:t>(n).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999FF"/>
                </a:solidFill>
              </a:rPr>
              <a:t>Proof sketch</a:t>
            </a:r>
            <a:r>
              <a:rPr lang="en-US" sz="3200" b="1" dirty="0" smtClean="0"/>
              <a:t>:</a:t>
            </a:r>
            <a:endParaRPr lang="en-US" sz="3200" dirty="0" smtClean="0"/>
          </a:p>
          <a:p>
            <a:r>
              <a:rPr lang="en-US" sz="3200" dirty="0" smtClean="0"/>
              <a:t>Let </a:t>
            </a:r>
            <a:r>
              <a:rPr lang="en-US" sz="3200" i="1" dirty="0" smtClean="0"/>
              <a:t>I</a:t>
            </a:r>
            <a:r>
              <a:rPr lang="en-US" sz="3200" i="1" baseline="-25000" dirty="0" smtClean="0"/>
              <a:t>n</a:t>
            </a:r>
            <a:r>
              <a:rPr lang="en-US" sz="3200" dirty="0" smtClean="0"/>
              <a:t> = (</a:t>
            </a:r>
            <a:r>
              <a:rPr lang="en-US" sz="3200" i="1" dirty="0" smtClean="0"/>
              <a:t>c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. . . , </a:t>
            </a:r>
            <a:r>
              <a:rPr lang="en-US" sz="3200" i="1" dirty="0" err="1" smtClean="0"/>
              <a:t>c</a:t>
            </a:r>
            <a:r>
              <a:rPr lang="en-US" sz="3200" i="1" baseline="-25000" dirty="0" err="1" smtClean="0"/>
              <a:t>n</a:t>
            </a:r>
            <a:r>
              <a:rPr lang="en-US" sz="3200" dirty="0" smtClean="0"/>
              <a:t>, </a:t>
            </a:r>
            <a:r>
              <a:rPr lang="en-US" sz="3200" i="1" dirty="0" smtClean="0"/>
              <a:t>k</a:t>
            </a:r>
            <a:r>
              <a:rPr lang="en-US" sz="3200" dirty="0" smtClean="0"/>
              <a:t>) be such that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i="1" dirty="0" smtClean="0"/>
              <a:t>c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</a:t>
            </a:r>
            <a:r>
              <a:rPr lang="en-US" sz="3200" i="1" dirty="0" smtClean="0"/>
              <a:t>O</a:t>
            </a:r>
            <a:r>
              <a:rPr lang="en-US" sz="3200" dirty="0" smtClean="0"/>
              <a:t>(1/</a:t>
            </a:r>
            <a:r>
              <a:rPr lang="en-US" sz="3200" i="1" dirty="0" smtClean="0"/>
              <a:t>n</a:t>
            </a:r>
            <a:r>
              <a:rPr lang="en-US" sz="3200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i="1" dirty="0" smtClean="0"/>
              <a:t>c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&gt; </a:t>
            </a:r>
            <a:r>
              <a:rPr lang="en-US" sz="3200" i="1" dirty="0" smtClean="0"/>
              <a:t>c</a:t>
            </a:r>
            <a:r>
              <a:rPr lang="en-US" sz="3200" dirty="0" smtClean="0"/>
              <a:t>, </a:t>
            </a:r>
            <a:r>
              <a:rPr lang="en-US" sz="3200" i="1" dirty="0" smtClean="0"/>
              <a:t>c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/>
              </a:rPr>
              <a:t></a:t>
            </a:r>
            <a:r>
              <a:rPr lang="en-US" sz="3200" dirty="0" smtClean="0"/>
              <a:t> (0, 1)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i="1" dirty="0" smtClean="0"/>
              <a:t>k</a:t>
            </a:r>
            <a:r>
              <a:rPr lang="en-US" sz="3200" dirty="0" smtClean="0"/>
              <a:t> = </a:t>
            </a:r>
            <a:r>
              <a:rPr lang="en-US" sz="3200" i="1" dirty="0" smtClean="0"/>
              <a:t>o</a:t>
            </a:r>
            <a:r>
              <a:rPr lang="en-US" sz="3200" dirty="0" smtClean="0"/>
              <a:t>(</a:t>
            </a:r>
            <a:r>
              <a:rPr lang="en-US" sz="3200" i="1" dirty="0" smtClean="0"/>
              <a:t>n</a:t>
            </a:r>
            <a:r>
              <a:rPr lang="en-US" sz="3200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i="1" dirty="0" smtClean="0"/>
              <a:t>k</a:t>
            </a:r>
            <a:r>
              <a:rPr lang="en-US" sz="3200" dirty="0" smtClean="0"/>
              <a:t> = </a:t>
            </a:r>
            <a:r>
              <a:rPr lang="en-US" sz="3200" dirty="0" smtClean="0">
                <a:sym typeface="Symbol"/>
              </a:rPr>
              <a:t></a:t>
            </a:r>
            <a:r>
              <a:rPr lang="en-US" sz="3200" dirty="0" smtClean="0"/>
              <a:t>(1)</a:t>
            </a:r>
          </a:p>
          <a:p>
            <a:pPr marL="514350" indent="-514350"/>
            <a:r>
              <a:rPr lang="en-US" sz="3200" dirty="0" smtClean="0"/>
              <a:t>Let </a:t>
            </a:r>
            <a:r>
              <a:rPr lang="en-US" sz="3200" i="1" dirty="0" smtClean="0"/>
              <a:t>p</a:t>
            </a:r>
            <a:r>
              <a:rPr lang="en-US" sz="3200" baseline="30000" dirty="0" smtClean="0"/>
              <a:t>*</a:t>
            </a:r>
            <a:r>
              <a:rPr lang="en-US" sz="3200" dirty="0" smtClean="0"/>
              <a:t>(</a:t>
            </a:r>
            <a:r>
              <a:rPr lang="en-US" sz="3200" i="1" dirty="0" smtClean="0"/>
              <a:t>r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</a:t>
            </a:r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3200" dirty="0" smtClean="0"/>
              <a:t>) </a:t>
            </a:r>
            <a:r>
              <a:rPr lang="en-US" sz="3200" dirty="0" smtClean="0">
                <a:sym typeface="Symbol"/>
              </a:rPr>
              <a:t> 1/(</a:t>
            </a:r>
            <a:r>
              <a:rPr lang="en-US" sz="3200" i="1" dirty="0" smtClean="0">
                <a:sym typeface="Symbol"/>
              </a:rPr>
              <a:t>c</a:t>
            </a:r>
            <a:r>
              <a:rPr lang="en-US" sz="3200" i="1" baseline="-25000" dirty="0" smtClean="0">
                <a:sym typeface="Symbol"/>
              </a:rPr>
              <a:t>r</a:t>
            </a:r>
            <a:r>
              <a:rPr lang="en-US" sz="2800" baseline="-45000" dirty="0" smtClean="0">
                <a:sym typeface="Symbol"/>
              </a:rPr>
              <a:t>1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i="1" dirty="0" smtClean="0">
                <a:sym typeface="Symbol"/>
              </a:rPr>
              <a:t>c</a:t>
            </a:r>
            <a:r>
              <a:rPr lang="en-US" sz="3200" i="1" baseline="-25000" dirty="0" smtClean="0">
                <a:sym typeface="Symbol"/>
              </a:rPr>
              <a:t>r</a:t>
            </a:r>
            <a:r>
              <a:rPr lang="en-US" sz="2800" i="1" baseline="-45000" dirty="0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).</a:t>
            </a:r>
          </a:p>
          <a:p>
            <a:r>
              <a:rPr lang="en-US" sz="3200" dirty="0" smtClean="0">
                <a:sym typeface="Symbol"/>
              </a:rPr>
              <a:t>Then </a:t>
            </a:r>
            <a:r>
              <a:rPr lang="en-US" sz="3200" i="1" dirty="0" smtClean="0"/>
              <a:t>c</a:t>
            </a:r>
            <a:r>
              <a:rPr lang="en-US" sz="3200" dirty="0" smtClean="0"/>
              <a:t>(</a:t>
            </a:r>
            <a:r>
              <a:rPr lang="en-US" sz="3200" i="1" dirty="0" smtClean="0"/>
              <a:t>I</a:t>
            </a:r>
            <a:r>
              <a:rPr lang="en-US" sz="3200" i="1" baseline="-25000" dirty="0" smtClean="0"/>
              <a:t>n</a:t>
            </a:r>
            <a:r>
              <a:rPr lang="en-US" sz="3200" dirty="0" smtClean="0"/>
              <a:t>, </a:t>
            </a:r>
            <a:r>
              <a:rPr lang="en-US" sz="3200" i="1" dirty="0" smtClean="0"/>
              <a:t>p</a:t>
            </a:r>
            <a:r>
              <a:rPr lang="en-US" sz="3200" baseline="30000" dirty="0" smtClean="0"/>
              <a:t>1</a:t>
            </a:r>
            <a:r>
              <a:rPr lang="en-US" sz="3200" dirty="0" smtClean="0"/>
              <a:t>)/</a:t>
            </a:r>
            <a:r>
              <a:rPr lang="en-US" sz="3200" i="1" dirty="0" smtClean="0"/>
              <a:t>c</a:t>
            </a:r>
            <a:r>
              <a:rPr lang="en-US" sz="3200" dirty="0" smtClean="0"/>
              <a:t>(</a:t>
            </a:r>
            <a:r>
              <a:rPr lang="en-US" sz="3200" i="1" dirty="0" smtClean="0"/>
              <a:t>I</a:t>
            </a:r>
            <a:r>
              <a:rPr lang="en-US" sz="3200" i="1" baseline="-25000" dirty="0" smtClean="0"/>
              <a:t>n</a:t>
            </a:r>
            <a:r>
              <a:rPr lang="en-US" sz="3200" dirty="0" smtClean="0"/>
              <a:t>, </a:t>
            </a:r>
            <a:r>
              <a:rPr lang="en-US" sz="3200" i="1" dirty="0" smtClean="0"/>
              <a:t>p</a:t>
            </a:r>
            <a:r>
              <a:rPr lang="en-US" sz="3200" baseline="30000" dirty="0" smtClean="0"/>
              <a:t>*</a:t>
            </a:r>
            <a:r>
              <a:rPr lang="en-US" sz="3200" dirty="0" smtClean="0"/>
              <a:t>) = </a:t>
            </a:r>
            <a:r>
              <a:rPr lang="en-US" sz="3200" dirty="0" smtClean="0">
                <a:sym typeface="Symbol"/>
              </a:rPr>
              <a:t></a:t>
            </a:r>
            <a:r>
              <a:rPr lang="en-US" sz="3200" dirty="0" smtClean="0"/>
              <a:t>(</a:t>
            </a:r>
            <a:r>
              <a:rPr lang="en-US" sz="3200" i="1" dirty="0" smtClean="0"/>
              <a:t>n</a:t>
            </a:r>
            <a:r>
              <a:rPr lang="en-US" sz="3200" dirty="0" smtClean="0"/>
              <a:t>/</a:t>
            </a:r>
            <a:r>
              <a:rPr lang="en-US" sz="3200" i="1" dirty="0" smtClean="0"/>
              <a:t>k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and </a:t>
            </a:r>
            <a:r>
              <a:rPr lang="en-US" sz="3200" i="1" dirty="0" smtClean="0"/>
              <a:t>c</a:t>
            </a:r>
            <a:r>
              <a:rPr lang="en-US" sz="3200" dirty="0" smtClean="0"/>
              <a:t>(</a:t>
            </a:r>
            <a:r>
              <a:rPr lang="en-US" sz="3200" i="1" dirty="0" smtClean="0"/>
              <a:t>I</a:t>
            </a:r>
            <a:r>
              <a:rPr lang="en-US" sz="3200" i="1" baseline="-25000" dirty="0" smtClean="0"/>
              <a:t>n</a:t>
            </a:r>
            <a:r>
              <a:rPr lang="en-US" sz="3200" dirty="0" smtClean="0"/>
              <a:t>, </a:t>
            </a:r>
            <a:r>
              <a:rPr lang="en-US" sz="3200" i="1" dirty="0" smtClean="0"/>
              <a:t>p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)/</a:t>
            </a:r>
            <a:r>
              <a:rPr lang="en-US" sz="3200" i="1" dirty="0" smtClean="0"/>
              <a:t>c</a:t>
            </a:r>
            <a:r>
              <a:rPr lang="en-US" sz="3200" dirty="0" smtClean="0"/>
              <a:t>(</a:t>
            </a:r>
            <a:r>
              <a:rPr lang="en-US" sz="3200" i="1" dirty="0" smtClean="0"/>
              <a:t>I</a:t>
            </a:r>
            <a:r>
              <a:rPr lang="en-US" sz="3200" i="1" baseline="-25000" dirty="0" smtClean="0"/>
              <a:t>n</a:t>
            </a:r>
            <a:r>
              <a:rPr lang="en-US" sz="3200" dirty="0" smtClean="0"/>
              <a:t>, </a:t>
            </a:r>
            <a:r>
              <a:rPr lang="en-US" sz="3200" i="1" dirty="0" smtClean="0"/>
              <a:t>p</a:t>
            </a:r>
            <a:r>
              <a:rPr lang="en-US" sz="3200" baseline="30000" dirty="0" smtClean="0"/>
              <a:t>*</a:t>
            </a:r>
            <a:r>
              <a:rPr lang="en-US" sz="3200" dirty="0" smtClean="0"/>
              <a:t>) = </a:t>
            </a:r>
            <a:r>
              <a:rPr lang="en-US" sz="3200" dirty="0" smtClean="0">
                <a:sym typeface="Symbol"/>
              </a:rPr>
              <a:t></a:t>
            </a:r>
            <a:r>
              <a:rPr lang="en-US" sz="3200" dirty="0" smtClean="0"/>
              <a:t>(</a:t>
            </a:r>
            <a:r>
              <a:rPr lang="en-US" sz="3200" i="1" dirty="0" smtClean="0"/>
              <a:t>k</a:t>
            </a:r>
            <a:r>
              <a:rPr lang="en-US" sz="3200" dirty="0" smtClean="0"/>
              <a:t>).</a:t>
            </a:r>
          </a:p>
          <a:p>
            <a:endParaRPr lang="en-US" sz="3200" dirty="0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6019800" y="37338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6019800" y="47244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543800" y="45720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6934200" y="52578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6019800" y="3657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1</a:t>
            </a: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7162800" y="3657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2</a:t>
            </a: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7543800" y="4495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3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6934200" y="5181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6019800" y="4648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Independent-Choice Approximation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How Onion Routing Works</a:t>
            </a:r>
          </a:p>
        </p:txBody>
      </p:sp>
      <p:sp>
        <p:nvSpPr>
          <p:cNvPr id="36867" name="Oval 3"/>
          <p:cNvSpPr>
            <a:spLocks noChangeArrowheads="1"/>
          </p:cNvSpPr>
          <p:nvPr/>
        </p:nvSpPr>
        <p:spPr bwMode="auto">
          <a:xfrm>
            <a:off x="2971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4114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2971800" y="22860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4495800" y="21336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3886200" y="2819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Oval 10"/>
          <p:cNvSpPr>
            <a:spLocks noChangeArrowheads="1"/>
          </p:cNvSpPr>
          <p:nvPr/>
        </p:nvSpPr>
        <p:spPr bwMode="auto">
          <a:xfrm>
            <a:off x="6477000" y="1905000"/>
            <a:ext cx="4572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Oval 11"/>
          <p:cNvSpPr>
            <a:spLocks noChangeArrowheads="1"/>
          </p:cNvSpPr>
          <p:nvPr/>
        </p:nvSpPr>
        <p:spPr bwMode="auto">
          <a:xfrm>
            <a:off x="1447800" y="19050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14478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u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64770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d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990600" y="3581400"/>
            <a:ext cx="693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dirty="0" smtClean="0"/>
              <a:t> </a:t>
            </a:r>
            <a:r>
              <a:rPr lang="en-US" sz="2800" i="1" dirty="0" smtClean="0"/>
              <a:t>u</a:t>
            </a:r>
            <a:r>
              <a:rPr lang="en-US" sz="2800" dirty="0" smtClean="0"/>
              <a:t> </a:t>
            </a:r>
            <a:r>
              <a:rPr lang="en-US" sz="2800" dirty="0"/>
              <a:t>creates  </a:t>
            </a:r>
            <a:r>
              <a:rPr lang="en-US" sz="2800" i="1" dirty="0" smtClean="0"/>
              <a:t>l</a:t>
            </a:r>
            <a:r>
              <a:rPr lang="en-US" sz="2800" dirty="0" smtClean="0"/>
              <a:t>-hop </a:t>
            </a:r>
            <a:r>
              <a:rPr lang="en-US" sz="2800" b="1" dirty="0"/>
              <a:t>circuit</a:t>
            </a:r>
            <a:r>
              <a:rPr lang="en-US" sz="2800" dirty="0"/>
              <a:t> through routers</a:t>
            </a:r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V="1">
            <a:off x="1905000" y="1600200"/>
            <a:ext cx="1066800" cy="457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3276600" y="1752600"/>
            <a:ext cx="685800" cy="10668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2971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1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4114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4495800" y="2057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3</a:t>
            </a: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3886200" y="2743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2971800" y="2209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9999FF"/>
                </a:solidFill>
              </a:rPr>
              <a:t>Theorem</a:t>
            </a:r>
            <a:r>
              <a:rPr lang="en-US" b="1" dirty="0" smtClean="0"/>
              <a:t>: </a:t>
            </a:r>
            <a:r>
              <a:rPr lang="en-US" dirty="0" smtClean="0"/>
              <a:t>The approximation ratio of independent selection is </a:t>
            </a:r>
            <a:r>
              <a:rPr lang="en-US" dirty="0" smtClean="0">
                <a:sym typeface="Symbol"/>
              </a:rPr>
              <a:t>(n).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999FF"/>
                </a:solidFill>
              </a:rPr>
              <a:t>Proof sketch</a:t>
            </a:r>
            <a:r>
              <a:rPr lang="en-US" sz="3200" b="1" dirty="0" smtClean="0"/>
              <a:t>:</a:t>
            </a:r>
            <a:endParaRPr lang="en-US" sz="3200" dirty="0" smtClean="0"/>
          </a:p>
          <a:p>
            <a:r>
              <a:rPr lang="en-US" sz="3200" dirty="0" smtClean="0"/>
              <a:t>Let </a:t>
            </a:r>
            <a:r>
              <a:rPr lang="en-US" sz="3200" i="1" dirty="0" smtClean="0"/>
              <a:t>I</a:t>
            </a:r>
            <a:r>
              <a:rPr lang="en-US" sz="3200" i="1" baseline="-25000" dirty="0" smtClean="0"/>
              <a:t>n</a:t>
            </a:r>
            <a:r>
              <a:rPr lang="en-US" sz="3200" dirty="0" smtClean="0"/>
              <a:t> = (</a:t>
            </a:r>
            <a:r>
              <a:rPr lang="en-US" sz="3200" i="1" dirty="0" smtClean="0"/>
              <a:t>c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. . . , </a:t>
            </a:r>
            <a:r>
              <a:rPr lang="en-US" sz="3200" i="1" dirty="0" err="1" smtClean="0"/>
              <a:t>c</a:t>
            </a:r>
            <a:r>
              <a:rPr lang="en-US" sz="3200" i="1" baseline="-25000" dirty="0" err="1" smtClean="0"/>
              <a:t>n</a:t>
            </a:r>
            <a:r>
              <a:rPr lang="en-US" sz="3200" dirty="0" smtClean="0"/>
              <a:t>, </a:t>
            </a:r>
            <a:r>
              <a:rPr lang="en-US" sz="3200" i="1" dirty="0" smtClean="0"/>
              <a:t>k</a:t>
            </a:r>
            <a:r>
              <a:rPr lang="en-US" sz="3200" dirty="0" smtClean="0"/>
              <a:t>) be such that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i="1" dirty="0" smtClean="0"/>
              <a:t>c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</a:t>
            </a:r>
            <a:r>
              <a:rPr lang="en-US" sz="3200" i="1" dirty="0" smtClean="0"/>
              <a:t>O</a:t>
            </a:r>
            <a:r>
              <a:rPr lang="en-US" sz="3200" dirty="0" smtClean="0"/>
              <a:t>(1/</a:t>
            </a:r>
            <a:r>
              <a:rPr lang="en-US" sz="3200" i="1" dirty="0" smtClean="0"/>
              <a:t>n</a:t>
            </a:r>
            <a:r>
              <a:rPr lang="en-US" sz="3200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i="1" dirty="0" smtClean="0"/>
              <a:t>c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&gt; </a:t>
            </a:r>
            <a:r>
              <a:rPr lang="en-US" sz="3200" i="1" dirty="0" smtClean="0"/>
              <a:t>c</a:t>
            </a:r>
            <a:r>
              <a:rPr lang="en-US" sz="3200" dirty="0" smtClean="0"/>
              <a:t>, </a:t>
            </a:r>
            <a:r>
              <a:rPr lang="en-US" sz="3200" i="1" dirty="0" smtClean="0"/>
              <a:t>c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/>
              </a:rPr>
              <a:t></a:t>
            </a:r>
            <a:r>
              <a:rPr lang="en-US" sz="3200" dirty="0" smtClean="0"/>
              <a:t> (0, 1)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i="1" dirty="0" smtClean="0"/>
              <a:t>k</a:t>
            </a:r>
            <a:r>
              <a:rPr lang="en-US" sz="3200" dirty="0" smtClean="0"/>
              <a:t> = </a:t>
            </a:r>
            <a:r>
              <a:rPr lang="en-US" sz="3200" i="1" dirty="0" smtClean="0"/>
              <a:t>o</a:t>
            </a:r>
            <a:r>
              <a:rPr lang="en-US" sz="3200" dirty="0" smtClean="0"/>
              <a:t>(</a:t>
            </a:r>
            <a:r>
              <a:rPr lang="en-US" sz="3200" i="1" dirty="0" smtClean="0"/>
              <a:t>n</a:t>
            </a:r>
            <a:r>
              <a:rPr lang="en-US" sz="3200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i="1" dirty="0" smtClean="0"/>
              <a:t>k</a:t>
            </a:r>
            <a:r>
              <a:rPr lang="en-US" sz="3200" dirty="0" smtClean="0"/>
              <a:t> = </a:t>
            </a:r>
            <a:r>
              <a:rPr lang="en-US" sz="3200" dirty="0" smtClean="0">
                <a:sym typeface="Symbol"/>
              </a:rPr>
              <a:t></a:t>
            </a:r>
            <a:r>
              <a:rPr lang="en-US" sz="3200" dirty="0" smtClean="0"/>
              <a:t>(1)</a:t>
            </a:r>
          </a:p>
          <a:p>
            <a:pPr marL="514350" indent="-514350"/>
            <a:r>
              <a:rPr lang="en-US" sz="3200" dirty="0" smtClean="0"/>
              <a:t>Let </a:t>
            </a:r>
            <a:r>
              <a:rPr lang="en-US" sz="3200" i="1" dirty="0" smtClean="0"/>
              <a:t>p</a:t>
            </a:r>
            <a:r>
              <a:rPr lang="en-US" sz="3200" baseline="30000" dirty="0" smtClean="0"/>
              <a:t>*</a:t>
            </a:r>
            <a:r>
              <a:rPr lang="en-US" sz="3200" dirty="0" smtClean="0"/>
              <a:t>(</a:t>
            </a:r>
            <a:r>
              <a:rPr lang="en-US" sz="3200" i="1" dirty="0" smtClean="0"/>
              <a:t>r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</a:t>
            </a:r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3200" dirty="0" smtClean="0"/>
              <a:t>) </a:t>
            </a:r>
            <a:r>
              <a:rPr lang="en-US" sz="3200" dirty="0" smtClean="0">
                <a:sym typeface="Symbol"/>
              </a:rPr>
              <a:t> 1/(</a:t>
            </a:r>
            <a:r>
              <a:rPr lang="en-US" sz="3200" i="1" dirty="0" smtClean="0">
                <a:sym typeface="Symbol"/>
              </a:rPr>
              <a:t>c</a:t>
            </a:r>
            <a:r>
              <a:rPr lang="en-US" sz="3200" i="1" baseline="-25000" dirty="0" smtClean="0">
                <a:sym typeface="Symbol"/>
              </a:rPr>
              <a:t>r</a:t>
            </a:r>
            <a:r>
              <a:rPr lang="en-US" sz="2800" baseline="-45000" dirty="0" smtClean="0">
                <a:sym typeface="Symbol"/>
              </a:rPr>
              <a:t>1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i="1" dirty="0" smtClean="0">
                <a:sym typeface="Symbol"/>
              </a:rPr>
              <a:t>c</a:t>
            </a:r>
            <a:r>
              <a:rPr lang="en-US" sz="3200" i="1" baseline="-25000" dirty="0" smtClean="0">
                <a:sym typeface="Symbol"/>
              </a:rPr>
              <a:t>r</a:t>
            </a:r>
            <a:r>
              <a:rPr lang="en-US" sz="2800" i="1" baseline="-45000" dirty="0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).</a:t>
            </a:r>
          </a:p>
          <a:p>
            <a:r>
              <a:rPr lang="en-US" sz="3200" dirty="0" smtClean="0">
                <a:sym typeface="Symbol"/>
              </a:rPr>
              <a:t>Then </a:t>
            </a:r>
            <a:r>
              <a:rPr lang="en-US" sz="3200" i="1" dirty="0" smtClean="0"/>
              <a:t>c</a:t>
            </a:r>
            <a:r>
              <a:rPr lang="en-US" sz="3200" dirty="0" smtClean="0"/>
              <a:t>(</a:t>
            </a:r>
            <a:r>
              <a:rPr lang="en-US" sz="3200" i="1" dirty="0" smtClean="0"/>
              <a:t>I</a:t>
            </a:r>
            <a:r>
              <a:rPr lang="en-US" sz="3200" i="1" baseline="-25000" dirty="0" smtClean="0"/>
              <a:t>n</a:t>
            </a:r>
            <a:r>
              <a:rPr lang="en-US" sz="3200" dirty="0" smtClean="0"/>
              <a:t>, </a:t>
            </a:r>
            <a:r>
              <a:rPr lang="en-US" sz="3200" i="1" dirty="0" smtClean="0"/>
              <a:t>p</a:t>
            </a:r>
            <a:r>
              <a:rPr lang="en-US" sz="3200" baseline="30000" dirty="0" smtClean="0"/>
              <a:t>1</a:t>
            </a:r>
            <a:r>
              <a:rPr lang="en-US" sz="3200" dirty="0" smtClean="0"/>
              <a:t>)/</a:t>
            </a:r>
            <a:r>
              <a:rPr lang="en-US" sz="3200" i="1" dirty="0" smtClean="0"/>
              <a:t>c</a:t>
            </a:r>
            <a:r>
              <a:rPr lang="en-US" sz="3200" dirty="0" smtClean="0"/>
              <a:t>(</a:t>
            </a:r>
            <a:r>
              <a:rPr lang="en-US" sz="3200" i="1" dirty="0" smtClean="0"/>
              <a:t>I</a:t>
            </a:r>
            <a:r>
              <a:rPr lang="en-US" sz="3200" i="1" baseline="-25000" dirty="0" smtClean="0"/>
              <a:t>n</a:t>
            </a:r>
            <a:r>
              <a:rPr lang="en-US" sz="3200" dirty="0" smtClean="0"/>
              <a:t>, </a:t>
            </a:r>
            <a:r>
              <a:rPr lang="en-US" sz="3200" i="1" dirty="0" smtClean="0"/>
              <a:t>p</a:t>
            </a:r>
            <a:r>
              <a:rPr lang="en-US" sz="3200" baseline="30000" dirty="0" smtClean="0"/>
              <a:t>*</a:t>
            </a:r>
            <a:r>
              <a:rPr lang="en-US" sz="3200" dirty="0" smtClean="0"/>
              <a:t>) = </a:t>
            </a:r>
            <a:r>
              <a:rPr lang="en-US" sz="3200" dirty="0" smtClean="0">
                <a:sym typeface="Symbol"/>
              </a:rPr>
              <a:t></a:t>
            </a:r>
            <a:r>
              <a:rPr lang="en-US" sz="3200" dirty="0" smtClean="0"/>
              <a:t>(</a:t>
            </a:r>
            <a:r>
              <a:rPr lang="en-US" sz="3200" i="1" dirty="0" smtClean="0"/>
              <a:t>n</a:t>
            </a:r>
            <a:r>
              <a:rPr lang="en-US" sz="3200" dirty="0" smtClean="0"/>
              <a:t>/</a:t>
            </a:r>
            <a:r>
              <a:rPr lang="en-US" sz="3200" i="1" dirty="0" smtClean="0"/>
              <a:t>k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and </a:t>
            </a:r>
            <a:r>
              <a:rPr lang="en-US" sz="3200" i="1" dirty="0" smtClean="0"/>
              <a:t>c</a:t>
            </a:r>
            <a:r>
              <a:rPr lang="en-US" sz="3200" dirty="0" smtClean="0"/>
              <a:t>(</a:t>
            </a:r>
            <a:r>
              <a:rPr lang="en-US" sz="3200" i="1" dirty="0" smtClean="0"/>
              <a:t>I</a:t>
            </a:r>
            <a:r>
              <a:rPr lang="en-US" sz="3200" i="1" baseline="-25000" dirty="0" smtClean="0"/>
              <a:t>n</a:t>
            </a:r>
            <a:r>
              <a:rPr lang="en-US" sz="3200" dirty="0" smtClean="0"/>
              <a:t>, </a:t>
            </a:r>
            <a:r>
              <a:rPr lang="en-US" sz="3200" i="1" dirty="0" smtClean="0"/>
              <a:t>p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)/</a:t>
            </a:r>
            <a:r>
              <a:rPr lang="en-US" sz="3200" i="1" dirty="0" smtClean="0"/>
              <a:t>c</a:t>
            </a:r>
            <a:r>
              <a:rPr lang="en-US" sz="3200" dirty="0" smtClean="0"/>
              <a:t>(</a:t>
            </a:r>
            <a:r>
              <a:rPr lang="en-US" sz="3200" i="1" dirty="0" smtClean="0"/>
              <a:t>I</a:t>
            </a:r>
            <a:r>
              <a:rPr lang="en-US" sz="3200" i="1" baseline="-25000" dirty="0" smtClean="0"/>
              <a:t>n</a:t>
            </a:r>
            <a:r>
              <a:rPr lang="en-US" sz="3200" dirty="0" smtClean="0"/>
              <a:t>, </a:t>
            </a:r>
            <a:r>
              <a:rPr lang="en-US" sz="3200" i="1" dirty="0" smtClean="0"/>
              <a:t>p</a:t>
            </a:r>
            <a:r>
              <a:rPr lang="en-US" sz="3200" baseline="30000" dirty="0" smtClean="0"/>
              <a:t>*</a:t>
            </a:r>
            <a:r>
              <a:rPr lang="en-US" sz="3200" dirty="0" smtClean="0"/>
              <a:t>) = </a:t>
            </a:r>
            <a:r>
              <a:rPr lang="en-US" sz="3200" dirty="0" smtClean="0">
                <a:sym typeface="Symbol"/>
              </a:rPr>
              <a:t></a:t>
            </a:r>
            <a:r>
              <a:rPr lang="en-US" sz="3200" dirty="0" smtClean="0"/>
              <a:t>(</a:t>
            </a:r>
            <a:r>
              <a:rPr lang="en-US" sz="3200" i="1" dirty="0" smtClean="0"/>
              <a:t>k</a:t>
            </a:r>
            <a:r>
              <a:rPr lang="en-US" sz="3200" dirty="0" smtClean="0"/>
              <a:t>).</a:t>
            </a:r>
          </a:p>
          <a:p>
            <a:endParaRPr lang="en-US" sz="3200" dirty="0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6019800" y="37338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6019800" y="47244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543800" y="45720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6934200" y="52578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6019800" y="3657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1</a:t>
            </a: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7162800" y="3657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2</a:t>
            </a: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7543800" y="4495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3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6934200" y="5181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6019800" y="4648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48600" y="2667000"/>
            <a:ext cx="762000" cy="609600"/>
          </a:xfrm>
          <a:prstGeom prst="rect">
            <a:avLst/>
          </a:prstGeom>
          <a:solidFill>
            <a:srgbClr val="EFFF5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24800" y="2667000"/>
            <a:ext cx="5987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p</a:t>
            </a:r>
            <a:r>
              <a:rPr lang="en-US" sz="3200" baseline="30000" dirty="0" smtClean="0"/>
              <a:t>1</a:t>
            </a:r>
            <a:endParaRPr lang="en-US" sz="3200" baseline="30000" dirty="0"/>
          </a:p>
        </p:txBody>
      </p:sp>
      <p:cxnSp>
        <p:nvCxnSpPr>
          <p:cNvPr id="21" name="Shape 20"/>
          <p:cNvCxnSpPr>
            <a:stCxn id="11" idx="0"/>
            <a:endCxn id="11" idx="3"/>
          </p:cNvCxnSpPr>
          <p:nvPr/>
        </p:nvCxnSpPr>
        <p:spPr>
          <a:xfrm rot="16200000" flipH="1">
            <a:off x="6217840" y="3688159"/>
            <a:ext cx="289719" cy="228600"/>
          </a:xfrm>
          <a:prstGeom prst="curvedConnector4">
            <a:avLst>
              <a:gd name="adj1" fmla="val -78904"/>
              <a:gd name="adj2" fmla="val 200000"/>
            </a:avLst>
          </a:prstGeom>
          <a:ln w="50800" cap="flat">
            <a:solidFill>
              <a:schemeClr val="tx1"/>
            </a:solidFill>
            <a:beve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Independent-Choice Approximation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9999FF"/>
                </a:solidFill>
              </a:rPr>
              <a:t>Theorem</a:t>
            </a:r>
            <a:r>
              <a:rPr lang="en-US" b="1" dirty="0" smtClean="0"/>
              <a:t>: </a:t>
            </a:r>
            <a:r>
              <a:rPr lang="en-US" dirty="0" smtClean="0"/>
              <a:t>The approximation ratio of independent selection is </a:t>
            </a:r>
            <a:r>
              <a:rPr lang="en-US" dirty="0" smtClean="0">
                <a:sym typeface="Symbol"/>
              </a:rPr>
              <a:t>(n).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999FF"/>
                </a:solidFill>
              </a:rPr>
              <a:t>Proof sketch</a:t>
            </a:r>
            <a:r>
              <a:rPr lang="en-US" sz="3200" b="1" dirty="0" smtClean="0"/>
              <a:t>:</a:t>
            </a:r>
            <a:endParaRPr lang="en-US" sz="3200" dirty="0" smtClean="0"/>
          </a:p>
          <a:p>
            <a:r>
              <a:rPr lang="en-US" sz="3200" dirty="0" smtClean="0"/>
              <a:t>Let </a:t>
            </a:r>
            <a:r>
              <a:rPr lang="en-US" sz="3200" i="1" dirty="0" smtClean="0"/>
              <a:t>I</a:t>
            </a:r>
            <a:r>
              <a:rPr lang="en-US" sz="3200" i="1" baseline="-25000" dirty="0" smtClean="0"/>
              <a:t>n</a:t>
            </a:r>
            <a:r>
              <a:rPr lang="en-US" sz="3200" dirty="0" smtClean="0"/>
              <a:t> = (</a:t>
            </a:r>
            <a:r>
              <a:rPr lang="en-US" sz="3200" i="1" dirty="0" smtClean="0"/>
              <a:t>c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. . . , </a:t>
            </a:r>
            <a:r>
              <a:rPr lang="en-US" sz="3200" i="1" dirty="0" err="1" smtClean="0"/>
              <a:t>c</a:t>
            </a:r>
            <a:r>
              <a:rPr lang="en-US" sz="3200" i="1" baseline="-25000" dirty="0" err="1" smtClean="0"/>
              <a:t>n</a:t>
            </a:r>
            <a:r>
              <a:rPr lang="en-US" sz="3200" dirty="0" smtClean="0"/>
              <a:t>, </a:t>
            </a:r>
            <a:r>
              <a:rPr lang="en-US" sz="3200" i="1" dirty="0" smtClean="0"/>
              <a:t>k</a:t>
            </a:r>
            <a:r>
              <a:rPr lang="en-US" sz="3200" dirty="0" smtClean="0"/>
              <a:t>) be such that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i="1" dirty="0" smtClean="0"/>
              <a:t>c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</a:t>
            </a:r>
            <a:r>
              <a:rPr lang="en-US" sz="3200" i="1" dirty="0" smtClean="0"/>
              <a:t>O</a:t>
            </a:r>
            <a:r>
              <a:rPr lang="en-US" sz="3200" dirty="0" smtClean="0"/>
              <a:t>(1/</a:t>
            </a:r>
            <a:r>
              <a:rPr lang="en-US" sz="3200" i="1" dirty="0" smtClean="0"/>
              <a:t>n</a:t>
            </a:r>
            <a:r>
              <a:rPr lang="en-US" sz="3200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i="1" dirty="0" smtClean="0"/>
              <a:t>c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&gt; </a:t>
            </a:r>
            <a:r>
              <a:rPr lang="en-US" sz="3200" i="1" dirty="0" smtClean="0"/>
              <a:t>c</a:t>
            </a:r>
            <a:r>
              <a:rPr lang="en-US" sz="3200" dirty="0" smtClean="0"/>
              <a:t>, </a:t>
            </a:r>
            <a:r>
              <a:rPr lang="en-US" sz="3200" i="1" dirty="0" smtClean="0"/>
              <a:t>c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/>
              </a:rPr>
              <a:t></a:t>
            </a:r>
            <a:r>
              <a:rPr lang="en-US" sz="3200" dirty="0" smtClean="0"/>
              <a:t> (0, 1)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i="1" dirty="0" smtClean="0"/>
              <a:t>k</a:t>
            </a:r>
            <a:r>
              <a:rPr lang="en-US" sz="3200" dirty="0" smtClean="0"/>
              <a:t> = </a:t>
            </a:r>
            <a:r>
              <a:rPr lang="en-US" sz="3200" i="1" dirty="0" smtClean="0"/>
              <a:t>o</a:t>
            </a:r>
            <a:r>
              <a:rPr lang="en-US" sz="3200" dirty="0" smtClean="0"/>
              <a:t>(</a:t>
            </a:r>
            <a:r>
              <a:rPr lang="en-US" sz="3200" i="1" dirty="0" smtClean="0"/>
              <a:t>n</a:t>
            </a:r>
            <a:r>
              <a:rPr lang="en-US" sz="3200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i="1" dirty="0" smtClean="0"/>
              <a:t>k</a:t>
            </a:r>
            <a:r>
              <a:rPr lang="en-US" sz="3200" dirty="0" smtClean="0"/>
              <a:t> = </a:t>
            </a:r>
            <a:r>
              <a:rPr lang="en-US" sz="3200" dirty="0" smtClean="0">
                <a:sym typeface="Symbol"/>
              </a:rPr>
              <a:t></a:t>
            </a:r>
            <a:r>
              <a:rPr lang="en-US" sz="3200" dirty="0" smtClean="0"/>
              <a:t>(1)</a:t>
            </a:r>
          </a:p>
          <a:p>
            <a:pPr marL="514350" indent="-514350"/>
            <a:r>
              <a:rPr lang="en-US" sz="3200" dirty="0" smtClean="0"/>
              <a:t>Let </a:t>
            </a:r>
            <a:r>
              <a:rPr lang="en-US" sz="3200" i="1" dirty="0" smtClean="0"/>
              <a:t>p</a:t>
            </a:r>
            <a:r>
              <a:rPr lang="en-US" sz="3200" baseline="30000" dirty="0" smtClean="0"/>
              <a:t>*</a:t>
            </a:r>
            <a:r>
              <a:rPr lang="en-US" sz="3200" dirty="0" smtClean="0"/>
              <a:t>(</a:t>
            </a:r>
            <a:r>
              <a:rPr lang="en-US" sz="3200" i="1" dirty="0" smtClean="0"/>
              <a:t>r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</a:t>
            </a:r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3200" dirty="0" smtClean="0"/>
              <a:t>) </a:t>
            </a:r>
            <a:r>
              <a:rPr lang="en-US" sz="3200" dirty="0" smtClean="0">
                <a:sym typeface="Symbol"/>
              </a:rPr>
              <a:t> 1/(</a:t>
            </a:r>
            <a:r>
              <a:rPr lang="en-US" sz="3200" i="1" dirty="0" smtClean="0">
                <a:sym typeface="Symbol"/>
              </a:rPr>
              <a:t>c</a:t>
            </a:r>
            <a:r>
              <a:rPr lang="en-US" sz="3200" i="1" baseline="-25000" dirty="0" smtClean="0">
                <a:sym typeface="Symbol"/>
              </a:rPr>
              <a:t>r</a:t>
            </a:r>
            <a:r>
              <a:rPr lang="en-US" sz="2800" baseline="-45000" dirty="0" smtClean="0">
                <a:sym typeface="Symbol"/>
              </a:rPr>
              <a:t>1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i="1" dirty="0" smtClean="0">
                <a:sym typeface="Symbol"/>
              </a:rPr>
              <a:t>c</a:t>
            </a:r>
            <a:r>
              <a:rPr lang="en-US" sz="3200" i="1" baseline="-25000" dirty="0" smtClean="0">
                <a:sym typeface="Symbol"/>
              </a:rPr>
              <a:t>r</a:t>
            </a:r>
            <a:r>
              <a:rPr lang="en-US" sz="2800" i="1" baseline="-45000" dirty="0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).</a:t>
            </a:r>
          </a:p>
          <a:p>
            <a:r>
              <a:rPr lang="en-US" sz="3200" dirty="0" smtClean="0">
                <a:sym typeface="Symbol"/>
              </a:rPr>
              <a:t>Then </a:t>
            </a:r>
            <a:r>
              <a:rPr lang="en-US" sz="3200" i="1" dirty="0" smtClean="0"/>
              <a:t>c</a:t>
            </a:r>
            <a:r>
              <a:rPr lang="en-US" sz="3200" dirty="0" smtClean="0"/>
              <a:t>(</a:t>
            </a:r>
            <a:r>
              <a:rPr lang="en-US" sz="3200" i="1" dirty="0" smtClean="0"/>
              <a:t>I</a:t>
            </a:r>
            <a:r>
              <a:rPr lang="en-US" sz="3200" i="1" baseline="-25000" dirty="0" smtClean="0"/>
              <a:t>n</a:t>
            </a:r>
            <a:r>
              <a:rPr lang="en-US" sz="3200" dirty="0" smtClean="0"/>
              <a:t>, </a:t>
            </a:r>
            <a:r>
              <a:rPr lang="en-US" sz="3200" i="1" dirty="0" smtClean="0"/>
              <a:t>p</a:t>
            </a:r>
            <a:r>
              <a:rPr lang="en-US" sz="3200" baseline="30000" dirty="0" smtClean="0"/>
              <a:t>1</a:t>
            </a:r>
            <a:r>
              <a:rPr lang="en-US" sz="3200" dirty="0" smtClean="0"/>
              <a:t>)/</a:t>
            </a:r>
            <a:r>
              <a:rPr lang="en-US" sz="3200" i="1" dirty="0" smtClean="0"/>
              <a:t>c</a:t>
            </a:r>
            <a:r>
              <a:rPr lang="en-US" sz="3200" dirty="0" smtClean="0"/>
              <a:t>(</a:t>
            </a:r>
            <a:r>
              <a:rPr lang="en-US" sz="3200" i="1" dirty="0" smtClean="0"/>
              <a:t>I</a:t>
            </a:r>
            <a:r>
              <a:rPr lang="en-US" sz="3200" i="1" baseline="-25000" dirty="0" smtClean="0"/>
              <a:t>n</a:t>
            </a:r>
            <a:r>
              <a:rPr lang="en-US" sz="3200" dirty="0" smtClean="0"/>
              <a:t>, </a:t>
            </a:r>
            <a:r>
              <a:rPr lang="en-US" sz="3200" i="1" dirty="0" smtClean="0"/>
              <a:t>p</a:t>
            </a:r>
            <a:r>
              <a:rPr lang="en-US" sz="3200" baseline="30000" dirty="0" smtClean="0"/>
              <a:t>*</a:t>
            </a:r>
            <a:r>
              <a:rPr lang="en-US" sz="3200" dirty="0" smtClean="0"/>
              <a:t>) = </a:t>
            </a:r>
            <a:r>
              <a:rPr lang="en-US" sz="3200" dirty="0" smtClean="0">
                <a:sym typeface="Symbol"/>
              </a:rPr>
              <a:t></a:t>
            </a:r>
            <a:r>
              <a:rPr lang="en-US" sz="3200" dirty="0" smtClean="0"/>
              <a:t>(</a:t>
            </a:r>
            <a:r>
              <a:rPr lang="en-US" sz="3200" i="1" dirty="0" smtClean="0"/>
              <a:t>n</a:t>
            </a:r>
            <a:r>
              <a:rPr lang="en-US" sz="3200" dirty="0" smtClean="0"/>
              <a:t>/</a:t>
            </a:r>
            <a:r>
              <a:rPr lang="en-US" sz="3200" i="1" dirty="0" smtClean="0"/>
              <a:t>k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and </a:t>
            </a:r>
            <a:r>
              <a:rPr lang="en-US" sz="3200" i="1" dirty="0" smtClean="0"/>
              <a:t>c</a:t>
            </a:r>
            <a:r>
              <a:rPr lang="en-US" sz="3200" dirty="0" smtClean="0"/>
              <a:t>(</a:t>
            </a:r>
            <a:r>
              <a:rPr lang="en-US" sz="3200" i="1" dirty="0" smtClean="0"/>
              <a:t>I</a:t>
            </a:r>
            <a:r>
              <a:rPr lang="en-US" sz="3200" i="1" baseline="-25000" dirty="0" smtClean="0"/>
              <a:t>n</a:t>
            </a:r>
            <a:r>
              <a:rPr lang="en-US" sz="3200" dirty="0" smtClean="0"/>
              <a:t>, </a:t>
            </a:r>
            <a:r>
              <a:rPr lang="en-US" sz="3200" i="1" dirty="0" smtClean="0"/>
              <a:t>p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)/</a:t>
            </a:r>
            <a:r>
              <a:rPr lang="en-US" sz="3200" i="1" dirty="0" smtClean="0"/>
              <a:t>c</a:t>
            </a:r>
            <a:r>
              <a:rPr lang="en-US" sz="3200" dirty="0" smtClean="0"/>
              <a:t>(</a:t>
            </a:r>
            <a:r>
              <a:rPr lang="en-US" sz="3200" i="1" dirty="0" smtClean="0"/>
              <a:t>I</a:t>
            </a:r>
            <a:r>
              <a:rPr lang="en-US" sz="3200" i="1" baseline="-25000" dirty="0" smtClean="0"/>
              <a:t>n</a:t>
            </a:r>
            <a:r>
              <a:rPr lang="en-US" sz="3200" dirty="0" smtClean="0"/>
              <a:t>, </a:t>
            </a:r>
            <a:r>
              <a:rPr lang="en-US" sz="3200" i="1" dirty="0" smtClean="0"/>
              <a:t>p</a:t>
            </a:r>
            <a:r>
              <a:rPr lang="en-US" sz="3200" baseline="30000" dirty="0" smtClean="0"/>
              <a:t>*</a:t>
            </a:r>
            <a:r>
              <a:rPr lang="en-US" sz="3200" dirty="0" smtClean="0"/>
              <a:t>) = </a:t>
            </a:r>
            <a:r>
              <a:rPr lang="en-US" sz="3200" dirty="0" smtClean="0">
                <a:sym typeface="Symbol"/>
              </a:rPr>
              <a:t></a:t>
            </a:r>
            <a:r>
              <a:rPr lang="en-US" sz="3200" dirty="0" smtClean="0"/>
              <a:t>(</a:t>
            </a:r>
            <a:r>
              <a:rPr lang="en-US" sz="3200" i="1" dirty="0" smtClean="0"/>
              <a:t>k</a:t>
            </a:r>
            <a:r>
              <a:rPr lang="en-US" sz="3200" dirty="0" smtClean="0"/>
              <a:t>).</a:t>
            </a:r>
          </a:p>
          <a:p>
            <a:endParaRPr lang="en-US" sz="3200" dirty="0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6019800" y="37338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6019800" y="47244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543800" y="45720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6934200" y="52578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6019800" y="3657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1</a:t>
            </a: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7162800" y="3657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2</a:t>
            </a: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7543800" y="4495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3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6934200" y="5181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6019800" y="4648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cxnSp>
        <p:nvCxnSpPr>
          <p:cNvPr id="21" name="Shape 20"/>
          <p:cNvCxnSpPr>
            <a:stCxn id="11" idx="0"/>
            <a:endCxn id="11" idx="3"/>
          </p:cNvCxnSpPr>
          <p:nvPr/>
        </p:nvCxnSpPr>
        <p:spPr>
          <a:xfrm rot="16200000" flipH="1">
            <a:off x="6217840" y="3688159"/>
            <a:ext cx="289719" cy="228600"/>
          </a:xfrm>
          <a:prstGeom prst="curvedConnector4">
            <a:avLst>
              <a:gd name="adj1" fmla="val -78904"/>
              <a:gd name="adj2" fmla="val 200000"/>
            </a:avLst>
          </a:prstGeom>
          <a:ln w="50800" cap="flat">
            <a:solidFill>
              <a:schemeClr val="tx1"/>
            </a:solidFill>
            <a:beve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848600" y="2667000"/>
            <a:ext cx="762000" cy="609600"/>
          </a:xfrm>
          <a:prstGeom prst="rect">
            <a:avLst/>
          </a:prstGeom>
          <a:solidFill>
            <a:srgbClr val="EFFF5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924800" y="2667000"/>
            <a:ext cx="5987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p</a:t>
            </a:r>
            <a:r>
              <a:rPr lang="en-US" sz="3200" baseline="30000" dirty="0" smtClean="0"/>
              <a:t>2</a:t>
            </a:r>
            <a:endParaRPr lang="en-US" sz="3200" baseline="30000" dirty="0"/>
          </a:p>
        </p:txBody>
      </p:sp>
      <p:cxnSp>
        <p:nvCxnSpPr>
          <p:cNvPr id="22" name="Shape 21"/>
          <p:cNvCxnSpPr/>
          <p:nvPr/>
        </p:nvCxnSpPr>
        <p:spPr>
          <a:xfrm rot="16200000" flipH="1">
            <a:off x="7360841" y="3764360"/>
            <a:ext cx="289719" cy="228600"/>
          </a:xfrm>
          <a:prstGeom prst="curvedConnector4">
            <a:avLst>
              <a:gd name="adj1" fmla="val -78904"/>
              <a:gd name="adj2" fmla="val 200000"/>
            </a:avLst>
          </a:prstGeom>
          <a:ln w="50800" cap="flat">
            <a:solidFill>
              <a:schemeClr val="tx1"/>
            </a:solidFill>
            <a:beve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6200000" flipH="1">
            <a:off x="7741841" y="4602560"/>
            <a:ext cx="289719" cy="228600"/>
          </a:xfrm>
          <a:prstGeom prst="curvedConnector4">
            <a:avLst>
              <a:gd name="adj1" fmla="val -78904"/>
              <a:gd name="adj2" fmla="val 200000"/>
            </a:avLst>
          </a:prstGeom>
          <a:ln w="50800" cap="flat">
            <a:solidFill>
              <a:schemeClr val="tx1"/>
            </a:solidFill>
            <a:beve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hape 23"/>
          <p:cNvCxnSpPr/>
          <p:nvPr/>
        </p:nvCxnSpPr>
        <p:spPr>
          <a:xfrm rot="16200000" flipH="1">
            <a:off x="7132241" y="5288360"/>
            <a:ext cx="289719" cy="228600"/>
          </a:xfrm>
          <a:prstGeom prst="curvedConnector4">
            <a:avLst>
              <a:gd name="adj1" fmla="val -78904"/>
              <a:gd name="adj2" fmla="val 200000"/>
            </a:avLst>
          </a:prstGeom>
          <a:ln w="50800" cap="flat">
            <a:solidFill>
              <a:schemeClr val="tx1"/>
            </a:solidFill>
            <a:beve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/>
          <p:nvPr/>
        </p:nvCxnSpPr>
        <p:spPr>
          <a:xfrm rot="16200000" flipH="1">
            <a:off x="6217841" y="4754960"/>
            <a:ext cx="289719" cy="228600"/>
          </a:xfrm>
          <a:prstGeom prst="curvedConnector4">
            <a:avLst>
              <a:gd name="adj1" fmla="val -78904"/>
              <a:gd name="adj2" fmla="val 200000"/>
            </a:avLst>
          </a:prstGeom>
          <a:ln w="50800" cap="flat">
            <a:solidFill>
              <a:schemeClr val="tx1"/>
            </a:solidFill>
            <a:beve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1" idx="3"/>
            <a:endCxn id="12" idx="1"/>
          </p:cNvCxnSpPr>
          <p:nvPr/>
        </p:nvCxnSpPr>
        <p:spPr>
          <a:xfrm>
            <a:off x="6477000" y="3947319"/>
            <a:ext cx="685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5981700" y="4457700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478588" y="4038600"/>
            <a:ext cx="1141412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6210300" y="4305300"/>
            <a:ext cx="114300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7429500" y="4229100"/>
            <a:ext cx="4572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6743700" y="4610100"/>
            <a:ext cx="10668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8" idx="7"/>
          </p:cNvCxnSpPr>
          <p:nvPr/>
        </p:nvCxnSpPr>
        <p:spPr>
          <a:xfrm rot="10800000" flipV="1">
            <a:off x="6410046" y="4114799"/>
            <a:ext cx="828955" cy="676555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10" idx="7"/>
          </p:cNvCxnSpPr>
          <p:nvPr/>
        </p:nvCxnSpPr>
        <p:spPr>
          <a:xfrm rot="5400000">
            <a:off x="7281724" y="4995722"/>
            <a:ext cx="371755" cy="286311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15" idx="3"/>
          </p:cNvCxnSpPr>
          <p:nvPr/>
        </p:nvCxnSpPr>
        <p:spPr>
          <a:xfrm rot="10800000" flipV="1">
            <a:off x="6477000" y="4800599"/>
            <a:ext cx="1048312" cy="137319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8" idx="5"/>
          </p:cNvCxnSpPr>
          <p:nvPr/>
        </p:nvCxnSpPr>
        <p:spPr>
          <a:xfrm rot="10800000">
            <a:off x="6410046" y="5114646"/>
            <a:ext cx="505667" cy="371755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Independent-Choice Approximation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9999FF"/>
                </a:solidFill>
              </a:rPr>
              <a:t>Theorem</a:t>
            </a:r>
            <a:r>
              <a:rPr lang="en-US" b="1" dirty="0" smtClean="0"/>
              <a:t>: </a:t>
            </a:r>
            <a:r>
              <a:rPr lang="en-US" dirty="0" smtClean="0"/>
              <a:t>The approximation ratio of independent selection is </a:t>
            </a:r>
            <a:r>
              <a:rPr lang="en-US" dirty="0" smtClean="0">
                <a:sym typeface="Symbol"/>
              </a:rPr>
              <a:t>(n).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999FF"/>
                </a:solidFill>
              </a:rPr>
              <a:t>Proof sketch</a:t>
            </a:r>
            <a:r>
              <a:rPr lang="en-US" sz="3200" b="1" dirty="0" smtClean="0"/>
              <a:t>:</a:t>
            </a:r>
            <a:endParaRPr lang="en-US" sz="3200" dirty="0" smtClean="0"/>
          </a:p>
          <a:p>
            <a:r>
              <a:rPr lang="en-US" sz="3200" dirty="0" smtClean="0"/>
              <a:t>Let </a:t>
            </a:r>
            <a:r>
              <a:rPr lang="en-US" sz="3200" i="1" dirty="0" smtClean="0"/>
              <a:t>I</a:t>
            </a:r>
            <a:r>
              <a:rPr lang="en-US" sz="3200" i="1" baseline="-25000" dirty="0" smtClean="0"/>
              <a:t>n</a:t>
            </a:r>
            <a:r>
              <a:rPr lang="en-US" sz="3200" dirty="0" smtClean="0"/>
              <a:t> = (</a:t>
            </a:r>
            <a:r>
              <a:rPr lang="en-US" sz="3200" i="1" dirty="0" smtClean="0"/>
              <a:t>c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. . . , </a:t>
            </a:r>
            <a:r>
              <a:rPr lang="en-US" sz="3200" i="1" dirty="0" err="1" smtClean="0"/>
              <a:t>c</a:t>
            </a:r>
            <a:r>
              <a:rPr lang="en-US" sz="3200" i="1" baseline="-25000" dirty="0" err="1" smtClean="0"/>
              <a:t>n</a:t>
            </a:r>
            <a:r>
              <a:rPr lang="en-US" sz="3200" dirty="0" smtClean="0"/>
              <a:t>, </a:t>
            </a:r>
            <a:r>
              <a:rPr lang="en-US" sz="3200" i="1" dirty="0" smtClean="0"/>
              <a:t>k</a:t>
            </a:r>
            <a:r>
              <a:rPr lang="en-US" sz="3200" dirty="0" smtClean="0"/>
              <a:t>) be such that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i="1" dirty="0" smtClean="0"/>
              <a:t>c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</a:t>
            </a:r>
            <a:r>
              <a:rPr lang="en-US" sz="3200" i="1" dirty="0" smtClean="0"/>
              <a:t>O</a:t>
            </a:r>
            <a:r>
              <a:rPr lang="en-US" sz="3200" dirty="0" smtClean="0"/>
              <a:t>(1/</a:t>
            </a:r>
            <a:r>
              <a:rPr lang="en-US" sz="3200" i="1" dirty="0" smtClean="0"/>
              <a:t>n</a:t>
            </a:r>
            <a:r>
              <a:rPr lang="en-US" sz="3200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i="1" dirty="0" smtClean="0"/>
              <a:t>c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&gt; </a:t>
            </a:r>
            <a:r>
              <a:rPr lang="en-US" sz="3200" i="1" dirty="0" smtClean="0"/>
              <a:t>c</a:t>
            </a:r>
            <a:r>
              <a:rPr lang="en-US" sz="3200" dirty="0" smtClean="0"/>
              <a:t>, </a:t>
            </a:r>
            <a:r>
              <a:rPr lang="en-US" sz="3200" i="1" dirty="0" smtClean="0"/>
              <a:t>c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/>
              </a:rPr>
              <a:t></a:t>
            </a:r>
            <a:r>
              <a:rPr lang="en-US" sz="3200" dirty="0" smtClean="0"/>
              <a:t> (0, 1)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i="1" dirty="0" smtClean="0"/>
              <a:t>k</a:t>
            </a:r>
            <a:r>
              <a:rPr lang="en-US" sz="3200" dirty="0" smtClean="0"/>
              <a:t> = </a:t>
            </a:r>
            <a:r>
              <a:rPr lang="en-US" sz="3200" i="1" dirty="0" smtClean="0"/>
              <a:t>o</a:t>
            </a:r>
            <a:r>
              <a:rPr lang="en-US" sz="3200" dirty="0" smtClean="0"/>
              <a:t>(</a:t>
            </a:r>
            <a:r>
              <a:rPr lang="en-US" sz="3200" i="1" dirty="0" smtClean="0"/>
              <a:t>n</a:t>
            </a:r>
            <a:r>
              <a:rPr lang="en-US" sz="3200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i="1" dirty="0" smtClean="0"/>
              <a:t>k</a:t>
            </a:r>
            <a:r>
              <a:rPr lang="en-US" sz="3200" dirty="0" smtClean="0"/>
              <a:t> = </a:t>
            </a:r>
            <a:r>
              <a:rPr lang="en-US" sz="3200" dirty="0" smtClean="0">
                <a:sym typeface="Symbol"/>
              </a:rPr>
              <a:t></a:t>
            </a:r>
            <a:r>
              <a:rPr lang="en-US" sz="3200" dirty="0" smtClean="0"/>
              <a:t>(1)</a:t>
            </a:r>
          </a:p>
          <a:p>
            <a:pPr marL="514350" indent="-514350"/>
            <a:r>
              <a:rPr lang="en-US" sz="3200" dirty="0" smtClean="0"/>
              <a:t>Let </a:t>
            </a:r>
            <a:r>
              <a:rPr lang="en-US" sz="3200" i="1" dirty="0" smtClean="0"/>
              <a:t>p</a:t>
            </a:r>
            <a:r>
              <a:rPr lang="en-US" sz="3200" baseline="30000" dirty="0" smtClean="0"/>
              <a:t>*</a:t>
            </a:r>
            <a:r>
              <a:rPr lang="en-US" sz="3200" dirty="0" smtClean="0"/>
              <a:t>(</a:t>
            </a:r>
            <a:r>
              <a:rPr lang="en-US" sz="3200" i="1" dirty="0" smtClean="0"/>
              <a:t>r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</a:t>
            </a:r>
            <a:r>
              <a:rPr lang="en-US" sz="3200" i="1" dirty="0" smtClean="0"/>
              <a:t>r</a:t>
            </a:r>
            <a:r>
              <a:rPr lang="en-US" sz="3200" i="1" baseline="-25000" dirty="0" smtClean="0"/>
              <a:t>i</a:t>
            </a:r>
            <a:r>
              <a:rPr lang="en-US" sz="3200" dirty="0" smtClean="0"/>
              <a:t>) </a:t>
            </a:r>
            <a:r>
              <a:rPr lang="en-US" sz="3200" dirty="0" smtClean="0">
                <a:sym typeface="Symbol"/>
              </a:rPr>
              <a:t> 1/(</a:t>
            </a:r>
            <a:r>
              <a:rPr lang="en-US" sz="3200" i="1" dirty="0" smtClean="0">
                <a:sym typeface="Symbol"/>
              </a:rPr>
              <a:t>c</a:t>
            </a:r>
            <a:r>
              <a:rPr lang="en-US" sz="3200" i="1" baseline="-25000" dirty="0" smtClean="0">
                <a:sym typeface="Symbol"/>
              </a:rPr>
              <a:t>r</a:t>
            </a:r>
            <a:r>
              <a:rPr lang="en-US" sz="2800" baseline="-45000" dirty="0" smtClean="0">
                <a:sym typeface="Symbol"/>
              </a:rPr>
              <a:t>1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i="1" dirty="0" smtClean="0">
                <a:sym typeface="Symbol"/>
              </a:rPr>
              <a:t>c</a:t>
            </a:r>
            <a:r>
              <a:rPr lang="en-US" sz="3200" i="1" baseline="-25000" dirty="0" smtClean="0">
                <a:sym typeface="Symbol"/>
              </a:rPr>
              <a:t>r</a:t>
            </a:r>
            <a:r>
              <a:rPr lang="en-US" sz="2800" i="1" baseline="-45000" dirty="0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).</a:t>
            </a:r>
          </a:p>
          <a:p>
            <a:r>
              <a:rPr lang="en-US" sz="3200" dirty="0" smtClean="0">
                <a:sym typeface="Symbol"/>
              </a:rPr>
              <a:t>Then </a:t>
            </a:r>
            <a:r>
              <a:rPr lang="en-US" sz="3200" i="1" dirty="0" smtClean="0"/>
              <a:t>c</a:t>
            </a:r>
            <a:r>
              <a:rPr lang="en-US" sz="3200" dirty="0" smtClean="0"/>
              <a:t>(</a:t>
            </a:r>
            <a:r>
              <a:rPr lang="en-US" sz="3200" i="1" dirty="0" smtClean="0"/>
              <a:t>I</a:t>
            </a:r>
            <a:r>
              <a:rPr lang="en-US" sz="3200" i="1" baseline="-25000" dirty="0" smtClean="0"/>
              <a:t>n</a:t>
            </a:r>
            <a:r>
              <a:rPr lang="en-US" sz="3200" dirty="0" smtClean="0"/>
              <a:t>, </a:t>
            </a:r>
            <a:r>
              <a:rPr lang="en-US" sz="3200" i="1" dirty="0" smtClean="0"/>
              <a:t>p</a:t>
            </a:r>
            <a:r>
              <a:rPr lang="en-US" sz="3200" baseline="30000" dirty="0" smtClean="0"/>
              <a:t>1</a:t>
            </a:r>
            <a:r>
              <a:rPr lang="en-US" sz="3200" dirty="0" smtClean="0"/>
              <a:t>)/</a:t>
            </a:r>
            <a:r>
              <a:rPr lang="en-US" sz="3200" i="1" dirty="0" smtClean="0"/>
              <a:t>c</a:t>
            </a:r>
            <a:r>
              <a:rPr lang="en-US" sz="3200" dirty="0" smtClean="0"/>
              <a:t>(</a:t>
            </a:r>
            <a:r>
              <a:rPr lang="en-US" sz="3200" i="1" dirty="0" smtClean="0"/>
              <a:t>I</a:t>
            </a:r>
            <a:r>
              <a:rPr lang="en-US" sz="3200" i="1" baseline="-25000" dirty="0" smtClean="0"/>
              <a:t>n</a:t>
            </a:r>
            <a:r>
              <a:rPr lang="en-US" sz="3200" dirty="0" smtClean="0"/>
              <a:t>, </a:t>
            </a:r>
            <a:r>
              <a:rPr lang="en-US" sz="3200" i="1" dirty="0" smtClean="0"/>
              <a:t>p</a:t>
            </a:r>
            <a:r>
              <a:rPr lang="en-US" sz="3200" baseline="30000" dirty="0" smtClean="0"/>
              <a:t>*</a:t>
            </a:r>
            <a:r>
              <a:rPr lang="en-US" sz="3200" dirty="0" smtClean="0"/>
              <a:t>) = </a:t>
            </a:r>
            <a:r>
              <a:rPr lang="en-US" sz="3200" dirty="0" smtClean="0">
                <a:sym typeface="Symbol"/>
              </a:rPr>
              <a:t></a:t>
            </a:r>
            <a:r>
              <a:rPr lang="en-US" sz="3200" dirty="0" smtClean="0"/>
              <a:t>(</a:t>
            </a:r>
            <a:r>
              <a:rPr lang="en-US" sz="3200" i="1" dirty="0" smtClean="0"/>
              <a:t>n</a:t>
            </a:r>
            <a:r>
              <a:rPr lang="en-US" sz="3200" dirty="0" smtClean="0"/>
              <a:t>/</a:t>
            </a:r>
            <a:r>
              <a:rPr lang="en-US" sz="3200" i="1" dirty="0" smtClean="0"/>
              <a:t>k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and </a:t>
            </a:r>
            <a:r>
              <a:rPr lang="en-US" sz="3200" i="1" dirty="0" smtClean="0"/>
              <a:t>c</a:t>
            </a:r>
            <a:r>
              <a:rPr lang="en-US" sz="3200" dirty="0" smtClean="0"/>
              <a:t>(</a:t>
            </a:r>
            <a:r>
              <a:rPr lang="en-US" sz="3200" i="1" dirty="0" smtClean="0"/>
              <a:t>I</a:t>
            </a:r>
            <a:r>
              <a:rPr lang="en-US" sz="3200" i="1" baseline="-25000" dirty="0" smtClean="0"/>
              <a:t>n</a:t>
            </a:r>
            <a:r>
              <a:rPr lang="en-US" sz="3200" dirty="0" smtClean="0"/>
              <a:t>, </a:t>
            </a:r>
            <a:r>
              <a:rPr lang="en-US" sz="3200" i="1" dirty="0" smtClean="0"/>
              <a:t>p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)/</a:t>
            </a:r>
            <a:r>
              <a:rPr lang="en-US" sz="3200" i="1" dirty="0" smtClean="0"/>
              <a:t>c</a:t>
            </a:r>
            <a:r>
              <a:rPr lang="en-US" sz="3200" dirty="0" smtClean="0"/>
              <a:t>(</a:t>
            </a:r>
            <a:r>
              <a:rPr lang="en-US" sz="3200" i="1" dirty="0" smtClean="0"/>
              <a:t>I</a:t>
            </a:r>
            <a:r>
              <a:rPr lang="en-US" sz="3200" i="1" baseline="-25000" dirty="0" smtClean="0"/>
              <a:t>n</a:t>
            </a:r>
            <a:r>
              <a:rPr lang="en-US" sz="3200" dirty="0" smtClean="0"/>
              <a:t>, </a:t>
            </a:r>
            <a:r>
              <a:rPr lang="en-US" sz="3200" i="1" dirty="0" smtClean="0"/>
              <a:t>p</a:t>
            </a:r>
            <a:r>
              <a:rPr lang="en-US" sz="3200" baseline="30000" dirty="0" smtClean="0"/>
              <a:t>*</a:t>
            </a:r>
            <a:r>
              <a:rPr lang="en-US" sz="3200" dirty="0" smtClean="0"/>
              <a:t>) = </a:t>
            </a:r>
            <a:r>
              <a:rPr lang="en-US" sz="3200" dirty="0" smtClean="0">
                <a:sym typeface="Symbol"/>
              </a:rPr>
              <a:t></a:t>
            </a:r>
            <a:r>
              <a:rPr lang="en-US" sz="3200" dirty="0" smtClean="0"/>
              <a:t>(</a:t>
            </a:r>
            <a:r>
              <a:rPr lang="en-US" sz="3200" i="1" dirty="0" smtClean="0"/>
              <a:t>k</a:t>
            </a:r>
            <a:r>
              <a:rPr lang="en-US" sz="3200" dirty="0" smtClean="0"/>
              <a:t>).</a:t>
            </a:r>
          </a:p>
          <a:p>
            <a:endParaRPr lang="en-US" sz="3200" dirty="0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6019800" y="37338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6019800" y="47244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543800" y="45720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6934200" y="52578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6019800" y="3657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1</a:t>
            </a: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7162800" y="3657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2</a:t>
            </a: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7543800" y="4495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3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6934200" y="5181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6019800" y="4648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848600" y="2667000"/>
            <a:ext cx="762000" cy="609600"/>
          </a:xfrm>
          <a:prstGeom prst="rect">
            <a:avLst/>
          </a:prstGeom>
          <a:solidFill>
            <a:srgbClr val="EFFF5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924800" y="2667000"/>
            <a:ext cx="5987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p</a:t>
            </a:r>
            <a:r>
              <a:rPr lang="en-US" sz="3200" baseline="30000" dirty="0" smtClean="0"/>
              <a:t>*</a:t>
            </a:r>
            <a:endParaRPr lang="en-US" sz="3200" baseline="30000" dirty="0"/>
          </a:p>
        </p:txBody>
      </p:sp>
      <p:cxnSp>
        <p:nvCxnSpPr>
          <p:cNvPr id="27" name="Straight Arrow Connector 26"/>
          <p:cNvCxnSpPr>
            <a:stCxn id="11" idx="3"/>
            <a:endCxn id="12" idx="1"/>
          </p:cNvCxnSpPr>
          <p:nvPr/>
        </p:nvCxnSpPr>
        <p:spPr>
          <a:xfrm>
            <a:off x="6477000" y="3947319"/>
            <a:ext cx="685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5981700" y="4457700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478588" y="4038600"/>
            <a:ext cx="1141412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6210300" y="4305300"/>
            <a:ext cx="114300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Independent-Choice Approximation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14" name="Oval 3"/>
          <p:cNvSpPr>
            <a:spLocks noChangeArrowheads="1"/>
          </p:cNvSpPr>
          <p:nvPr/>
        </p:nvSpPr>
        <p:spPr bwMode="auto">
          <a:xfrm>
            <a:off x="5486400" y="28956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7391400" y="30480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i="1" dirty="0" smtClean="0"/>
              <a:t>U</a:t>
            </a:r>
            <a:endParaRPr lang="en-US" sz="3200" i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943600" y="3109119"/>
            <a:ext cx="685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3"/>
          <p:cNvSpPr>
            <a:spLocks noChangeArrowheads="1"/>
          </p:cNvSpPr>
          <p:nvPr/>
        </p:nvSpPr>
        <p:spPr bwMode="auto">
          <a:xfrm>
            <a:off x="5943600" y="37338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3"/>
          <p:cNvSpPr>
            <a:spLocks noChangeArrowheads="1"/>
          </p:cNvSpPr>
          <p:nvPr/>
        </p:nvSpPr>
        <p:spPr bwMode="auto">
          <a:xfrm>
            <a:off x="6629400" y="28956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8458200" y="4724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i="1" dirty="0" smtClean="0"/>
              <a:t>V</a:t>
            </a:r>
            <a:endParaRPr lang="en-US" sz="3200" i="1" dirty="0"/>
          </a:p>
        </p:txBody>
      </p:sp>
      <p:sp>
        <p:nvSpPr>
          <p:cNvPr id="20" name="Oval 4"/>
          <p:cNvSpPr>
            <a:spLocks noChangeArrowheads="1"/>
          </p:cNvSpPr>
          <p:nvPr/>
        </p:nvSpPr>
        <p:spPr bwMode="auto">
          <a:xfrm>
            <a:off x="6781800" y="44958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4"/>
          <p:cNvSpPr>
            <a:spLocks noChangeArrowheads="1"/>
          </p:cNvSpPr>
          <p:nvPr/>
        </p:nvSpPr>
        <p:spPr bwMode="auto">
          <a:xfrm>
            <a:off x="8001000" y="44958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6477000" y="53340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4"/>
          <p:cNvSpPr>
            <a:spLocks noChangeArrowheads="1"/>
          </p:cNvSpPr>
          <p:nvPr/>
        </p:nvSpPr>
        <p:spPr bwMode="auto">
          <a:xfrm>
            <a:off x="7696200" y="53340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" name="Straight Arrow Connector 23"/>
          <p:cNvCxnSpPr>
            <a:stCxn id="17" idx="7"/>
            <a:endCxn id="18" idx="3"/>
          </p:cNvCxnSpPr>
          <p:nvPr/>
        </p:nvCxnSpPr>
        <p:spPr>
          <a:xfrm rot="5400000" flipH="1" flipV="1">
            <a:off x="6257645" y="3362045"/>
            <a:ext cx="514910" cy="36251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7" idx="1"/>
          </p:cNvCxnSpPr>
          <p:nvPr/>
        </p:nvCxnSpPr>
        <p:spPr>
          <a:xfrm rot="16200000" flipH="1">
            <a:off x="5676900" y="3467099"/>
            <a:ext cx="447955" cy="219355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Trust Model</a:t>
            </a:r>
            <a:endParaRPr lang="en-US" dirty="0"/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Two trust levels: 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 </a:t>
            </a:r>
            <a:r>
              <a:rPr lang="en-US" i="1" dirty="0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2</a:t>
            </a:r>
          </a:p>
          <a:p>
            <a:r>
              <a:rPr lang="en-US" dirty="0" smtClean="0">
                <a:sym typeface="Symbol"/>
              </a:rPr>
              <a:t>U = {</a:t>
            </a:r>
            <a:r>
              <a:rPr lang="en-US" i="1" dirty="0" err="1" smtClean="0">
                <a:sym typeface="Symbol"/>
              </a:rPr>
              <a:t>r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| </a:t>
            </a:r>
            <a:r>
              <a:rPr lang="en-US" i="1" dirty="0" err="1" smtClean="0">
                <a:sym typeface="Symbol"/>
              </a:rPr>
              <a:t>t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=</a:t>
            </a:r>
            <a:r>
              <a:rPr lang="en-US" i="1" dirty="0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}, V  = {</a:t>
            </a:r>
            <a:r>
              <a:rPr lang="en-US" i="1" dirty="0" err="1" smtClean="0">
                <a:sym typeface="Symbol"/>
              </a:rPr>
              <a:t>r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| </a:t>
            </a:r>
            <a:r>
              <a:rPr lang="en-US" i="1" dirty="0" err="1" smtClean="0">
                <a:sym typeface="Symbol"/>
              </a:rPr>
              <a:t>t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=</a:t>
            </a:r>
            <a:r>
              <a:rPr lang="en-US" i="1" dirty="0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}</a:t>
            </a:r>
          </a:p>
          <a:p>
            <a:endParaRPr lang="en-US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15" name="Oval 3"/>
          <p:cNvSpPr>
            <a:spLocks noChangeArrowheads="1"/>
          </p:cNvSpPr>
          <p:nvPr/>
        </p:nvSpPr>
        <p:spPr bwMode="auto">
          <a:xfrm>
            <a:off x="5486400" y="28956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7391400" y="30480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i="1" dirty="0" smtClean="0"/>
              <a:t>U</a:t>
            </a:r>
            <a:endParaRPr lang="en-US" sz="3200" i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943600" y="3109119"/>
            <a:ext cx="685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3"/>
          <p:cNvSpPr>
            <a:spLocks noChangeArrowheads="1"/>
          </p:cNvSpPr>
          <p:nvPr/>
        </p:nvSpPr>
        <p:spPr bwMode="auto">
          <a:xfrm>
            <a:off x="5943600" y="37338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3"/>
          <p:cNvSpPr>
            <a:spLocks noChangeArrowheads="1"/>
          </p:cNvSpPr>
          <p:nvPr/>
        </p:nvSpPr>
        <p:spPr bwMode="auto">
          <a:xfrm>
            <a:off x="6629400" y="28956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8458200" y="4724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i="1" dirty="0" smtClean="0"/>
              <a:t>V</a:t>
            </a:r>
            <a:endParaRPr lang="en-US" sz="3200" i="1" dirty="0"/>
          </a:p>
        </p:txBody>
      </p:sp>
      <p:sp>
        <p:nvSpPr>
          <p:cNvPr id="21" name="Oval 4"/>
          <p:cNvSpPr>
            <a:spLocks noChangeArrowheads="1"/>
          </p:cNvSpPr>
          <p:nvPr/>
        </p:nvSpPr>
        <p:spPr bwMode="auto">
          <a:xfrm>
            <a:off x="6781800" y="44958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8001000" y="44958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4"/>
          <p:cNvSpPr>
            <a:spLocks noChangeArrowheads="1"/>
          </p:cNvSpPr>
          <p:nvPr/>
        </p:nvSpPr>
        <p:spPr bwMode="auto">
          <a:xfrm>
            <a:off x="6477000" y="53340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4"/>
          <p:cNvSpPr>
            <a:spLocks noChangeArrowheads="1"/>
          </p:cNvSpPr>
          <p:nvPr/>
        </p:nvSpPr>
        <p:spPr bwMode="auto">
          <a:xfrm>
            <a:off x="7696200" y="53340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" name="Straight Arrow Connector 24"/>
          <p:cNvCxnSpPr>
            <a:stCxn id="18" idx="7"/>
            <a:endCxn id="19" idx="3"/>
          </p:cNvCxnSpPr>
          <p:nvPr/>
        </p:nvCxnSpPr>
        <p:spPr>
          <a:xfrm rot="5400000" flipH="1" flipV="1">
            <a:off x="6257645" y="3362045"/>
            <a:ext cx="514910" cy="36251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8" idx="1"/>
          </p:cNvCxnSpPr>
          <p:nvPr/>
        </p:nvCxnSpPr>
        <p:spPr>
          <a:xfrm rot="16200000" flipH="1">
            <a:off x="5676900" y="3467099"/>
            <a:ext cx="447955" cy="219355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Trust Model</a:t>
            </a:r>
            <a:endParaRPr lang="en-US" dirty="0"/>
          </a:p>
        </p:txBody>
      </p: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Two trust levels: 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 </a:t>
            </a:r>
            <a:r>
              <a:rPr lang="en-US" i="1" dirty="0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2</a:t>
            </a:r>
          </a:p>
          <a:p>
            <a:r>
              <a:rPr lang="en-US" dirty="0" smtClean="0">
                <a:sym typeface="Symbol"/>
              </a:rPr>
              <a:t>U = {</a:t>
            </a:r>
            <a:r>
              <a:rPr lang="en-US" i="1" dirty="0" err="1" smtClean="0">
                <a:sym typeface="Symbol"/>
              </a:rPr>
              <a:t>r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| </a:t>
            </a:r>
            <a:r>
              <a:rPr lang="en-US" i="1" dirty="0" err="1" smtClean="0">
                <a:sym typeface="Symbol"/>
              </a:rPr>
              <a:t>t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=</a:t>
            </a:r>
            <a:r>
              <a:rPr lang="en-US" i="1" dirty="0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}, V  = {</a:t>
            </a:r>
            <a:r>
              <a:rPr lang="en-US" i="1" dirty="0" err="1" smtClean="0">
                <a:sym typeface="Symbol"/>
              </a:rPr>
              <a:t>r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| </a:t>
            </a:r>
            <a:r>
              <a:rPr lang="en-US" i="1" dirty="0" err="1" smtClean="0">
                <a:sym typeface="Symbol"/>
              </a:rPr>
              <a:t>t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=</a:t>
            </a:r>
            <a:r>
              <a:rPr lang="en-US" i="1" dirty="0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}</a:t>
            </a:r>
          </a:p>
          <a:p>
            <a:endParaRPr lang="en-US" dirty="0" smtClean="0">
              <a:sym typeface="Symbol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" y="1905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999FF"/>
                </a:solidFill>
              </a:rPr>
              <a:t>Theorem</a:t>
            </a:r>
            <a:r>
              <a:rPr lang="en-US" sz="3200" b="1" dirty="0" smtClean="0"/>
              <a:t>: </a:t>
            </a:r>
            <a:r>
              <a:rPr lang="en-US" sz="3200" dirty="0" smtClean="0"/>
              <a:t>Three distributions can be optimal</a:t>
            </a:r>
            <a:r>
              <a:rPr lang="en-US" sz="3200" dirty="0" smtClean="0"/>
              <a:t>: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Arrow Connector 74"/>
          <p:cNvCxnSpPr>
            <a:stCxn id="41" idx="0"/>
            <a:endCxn id="36" idx="5"/>
          </p:cNvCxnSpPr>
          <p:nvPr/>
        </p:nvCxnSpPr>
        <p:spPr>
          <a:xfrm rot="16200000" flipV="1">
            <a:off x="6448146" y="3857345"/>
            <a:ext cx="2048155" cy="905155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41" idx="1"/>
            <a:endCxn id="35" idx="5"/>
          </p:cNvCxnSpPr>
          <p:nvPr/>
        </p:nvCxnSpPr>
        <p:spPr>
          <a:xfrm rot="16200000" flipV="1">
            <a:off x="6410045" y="4047845"/>
            <a:ext cx="1276910" cy="142931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41" idx="1"/>
            <a:endCxn id="32" idx="5"/>
          </p:cNvCxnSpPr>
          <p:nvPr/>
        </p:nvCxnSpPr>
        <p:spPr>
          <a:xfrm rot="16200000" flipV="1">
            <a:off x="5762345" y="3400145"/>
            <a:ext cx="2115110" cy="188651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9" idx="1"/>
            <a:endCxn id="35" idx="6"/>
          </p:cNvCxnSpPr>
          <p:nvPr/>
        </p:nvCxnSpPr>
        <p:spPr>
          <a:xfrm rot="16200000" flipV="1">
            <a:off x="6934201" y="3429000"/>
            <a:ext cx="600355" cy="1667155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39" idx="0"/>
            <a:endCxn id="36" idx="6"/>
          </p:cNvCxnSpPr>
          <p:nvPr/>
        </p:nvCxnSpPr>
        <p:spPr>
          <a:xfrm rot="16200000" flipV="1">
            <a:off x="6972300" y="3238500"/>
            <a:ext cx="137160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40" idx="0"/>
            <a:endCxn id="36" idx="4"/>
          </p:cNvCxnSpPr>
          <p:nvPr/>
        </p:nvCxnSpPr>
        <p:spPr>
          <a:xfrm rot="5400000" flipH="1" flipV="1">
            <a:off x="5791200" y="4267200"/>
            <a:ext cx="19812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0" idx="1"/>
            <a:endCxn id="35" idx="5"/>
          </p:cNvCxnSpPr>
          <p:nvPr/>
        </p:nvCxnSpPr>
        <p:spPr>
          <a:xfrm rot="16200000" flipV="1">
            <a:off x="5800445" y="4657445"/>
            <a:ext cx="1276910" cy="21011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38" idx="2"/>
          </p:cNvCxnSpPr>
          <p:nvPr/>
        </p:nvCxnSpPr>
        <p:spPr>
          <a:xfrm rot="16200000" flipH="1">
            <a:off x="6249194" y="4191794"/>
            <a:ext cx="609600" cy="455612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6" idx="4"/>
            <a:endCxn id="38" idx="0"/>
          </p:cNvCxnSpPr>
          <p:nvPr/>
        </p:nvCxnSpPr>
        <p:spPr>
          <a:xfrm rot="16200000" flipH="1">
            <a:off x="6362700" y="3848100"/>
            <a:ext cx="11430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9" idx="1"/>
            <a:endCxn id="32" idx="6"/>
          </p:cNvCxnSpPr>
          <p:nvPr/>
        </p:nvCxnSpPr>
        <p:spPr>
          <a:xfrm rot="16200000" flipV="1">
            <a:off x="6286501" y="2781300"/>
            <a:ext cx="1438555" cy="2124355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38" idx="1"/>
            <a:endCxn id="32" idx="5"/>
          </p:cNvCxnSpPr>
          <p:nvPr/>
        </p:nvCxnSpPr>
        <p:spPr>
          <a:xfrm rot="16200000" flipV="1">
            <a:off x="5724245" y="3438245"/>
            <a:ext cx="1276910" cy="97211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32" idx="4"/>
          </p:cNvCxnSpPr>
          <p:nvPr/>
        </p:nvCxnSpPr>
        <p:spPr>
          <a:xfrm rot="16200000" flipV="1">
            <a:off x="4991100" y="4076700"/>
            <a:ext cx="220980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Trust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Two trust levels: 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 </a:t>
            </a:r>
            <a:r>
              <a:rPr lang="en-US" i="1" dirty="0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2</a:t>
            </a:r>
          </a:p>
          <a:p>
            <a:r>
              <a:rPr lang="en-US" dirty="0" smtClean="0">
                <a:sym typeface="Symbol"/>
              </a:rPr>
              <a:t>U = {</a:t>
            </a:r>
            <a:r>
              <a:rPr lang="en-US" i="1" dirty="0" err="1" smtClean="0">
                <a:sym typeface="Symbol"/>
              </a:rPr>
              <a:t>r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| </a:t>
            </a:r>
            <a:r>
              <a:rPr lang="en-US" i="1" dirty="0" err="1" smtClean="0">
                <a:sym typeface="Symbol"/>
              </a:rPr>
              <a:t>t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=</a:t>
            </a:r>
            <a:r>
              <a:rPr lang="en-US" i="1" dirty="0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}, V  = {</a:t>
            </a:r>
            <a:r>
              <a:rPr lang="en-US" i="1" dirty="0" err="1" smtClean="0">
                <a:sym typeface="Symbol"/>
              </a:rPr>
              <a:t>r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| </a:t>
            </a:r>
            <a:r>
              <a:rPr lang="en-US" i="1" dirty="0" err="1" smtClean="0">
                <a:sym typeface="Symbol"/>
              </a:rPr>
              <a:t>t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=</a:t>
            </a:r>
            <a:r>
              <a:rPr lang="en-US" i="1" dirty="0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}</a:t>
            </a:r>
          </a:p>
          <a:p>
            <a:endParaRPr lang="en-US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999FF"/>
                </a:solidFill>
              </a:rPr>
              <a:t>Theorem</a:t>
            </a:r>
            <a:r>
              <a:rPr lang="en-US" sz="3200" b="1" dirty="0" smtClean="0"/>
              <a:t>: </a:t>
            </a:r>
            <a:r>
              <a:rPr lang="en-US" sz="3200" dirty="0" smtClean="0"/>
              <a:t>Three distributions can be optimal: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i="1" dirty="0" smtClean="0"/>
              <a:t>p</a:t>
            </a:r>
            <a:r>
              <a:rPr lang="en-US" sz="3200" dirty="0" smtClean="0"/>
              <a:t>(</a:t>
            </a:r>
            <a:r>
              <a:rPr lang="en-US" sz="3200" i="1" dirty="0" err="1" smtClean="0"/>
              <a:t>r</a:t>
            </a:r>
            <a:r>
              <a:rPr lang="en-US" sz="3200" dirty="0" err="1" smtClean="0"/>
              <a:t>,</a:t>
            </a:r>
            <a:r>
              <a:rPr lang="en-US" sz="3200" i="1" dirty="0" err="1" smtClean="0"/>
              <a:t>s</a:t>
            </a:r>
            <a:r>
              <a:rPr lang="en-US" sz="3200" dirty="0" smtClean="0"/>
              <a:t>) </a:t>
            </a:r>
            <a:r>
              <a:rPr lang="en-US" sz="3200" dirty="0" smtClean="0">
                <a:sym typeface="Symbol"/>
              </a:rPr>
              <a:t>  </a:t>
            </a:r>
            <a:r>
              <a:rPr lang="en-US" sz="3200" i="1" dirty="0" err="1" smtClean="0">
                <a:sym typeface="Symbol"/>
              </a:rPr>
              <a:t>c</a:t>
            </a:r>
            <a:r>
              <a:rPr lang="en-US" sz="3200" i="1" baseline="-25000" dirty="0" err="1" smtClean="0">
                <a:sym typeface="Symbol"/>
              </a:rPr>
              <a:t>r</a:t>
            </a:r>
            <a:r>
              <a:rPr lang="en-US" sz="3200" i="1" dirty="0" err="1" smtClean="0">
                <a:sym typeface="Symbol"/>
              </a:rPr>
              <a:t>c</a:t>
            </a:r>
            <a:r>
              <a:rPr lang="en-US" sz="3200" i="1" baseline="-25000" dirty="0" err="1" smtClean="0">
                <a:sym typeface="Symbol"/>
              </a:rPr>
              <a:t>s</a:t>
            </a:r>
            <a:r>
              <a:rPr lang="en-US" sz="3200" i="1" baseline="-25000" dirty="0" smtClean="0">
                <a:sym typeface="Symbol"/>
              </a:rPr>
              <a:t> </a:t>
            </a:r>
            <a:r>
              <a:rPr lang="en-US" sz="3200" dirty="0" smtClean="0">
                <a:sym typeface="Symbol"/>
              </a:rPr>
              <a:t>for </a:t>
            </a:r>
            <a:r>
              <a:rPr lang="en-US" sz="3200" i="1" dirty="0" err="1" smtClean="0">
                <a:sym typeface="Symbol"/>
              </a:rPr>
              <a:t>r</a:t>
            </a:r>
            <a:r>
              <a:rPr lang="en-US" sz="3200" dirty="0" err="1" smtClean="0">
                <a:sym typeface="Symbol"/>
              </a:rPr>
              <a:t>,</a:t>
            </a:r>
            <a:r>
              <a:rPr lang="en-US" sz="3200" i="1" dirty="0" err="1" smtClean="0">
                <a:sym typeface="Symbol"/>
              </a:rPr>
              <a:t>s</a:t>
            </a:r>
            <a:r>
              <a:rPr lang="en-US" sz="3200" dirty="0" err="1" smtClean="0">
                <a:sym typeface="Symbol"/>
              </a:rPr>
              <a:t></a:t>
            </a:r>
            <a:r>
              <a:rPr lang="en-US" sz="3200" i="1" dirty="0" err="1" smtClean="0">
                <a:sym typeface="Symbol"/>
              </a:rPr>
              <a:t>R</a:t>
            </a:r>
            <a:endParaRPr lang="en-US" sz="3200" i="1" baseline="-25000" dirty="0" smtClean="0">
              <a:sym typeface="Symbol"/>
            </a:endParaRPr>
          </a:p>
        </p:txBody>
      </p:sp>
      <p:sp>
        <p:nvSpPr>
          <p:cNvPr id="32" name="Oval 3"/>
          <p:cNvSpPr>
            <a:spLocks noChangeArrowheads="1"/>
          </p:cNvSpPr>
          <p:nvPr/>
        </p:nvSpPr>
        <p:spPr bwMode="auto">
          <a:xfrm>
            <a:off x="5486400" y="28956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7391400" y="30480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i="1" dirty="0" smtClean="0"/>
              <a:t>U</a:t>
            </a:r>
            <a:endParaRPr lang="en-US" sz="3200" i="1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943600" y="3109119"/>
            <a:ext cx="685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"/>
          <p:cNvSpPr>
            <a:spLocks noChangeArrowheads="1"/>
          </p:cNvSpPr>
          <p:nvPr/>
        </p:nvSpPr>
        <p:spPr bwMode="auto">
          <a:xfrm>
            <a:off x="5943600" y="37338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3"/>
          <p:cNvSpPr>
            <a:spLocks noChangeArrowheads="1"/>
          </p:cNvSpPr>
          <p:nvPr/>
        </p:nvSpPr>
        <p:spPr bwMode="auto">
          <a:xfrm>
            <a:off x="6629400" y="28956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8458200" y="4724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i="1" dirty="0" smtClean="0"/>
              <a:t>V</a:t>
            </a:r>
            <a:endParaRPr lang="en-US" sz="3200" i="1" dirty="0"/>
          </a:p>
        </p:txBody>
      </p:sp>
      <p:sp>
        <p:nvSpPr>
          <p:cNvPr id="38" name="Oval 4"/>
          <p:cNvSpPr>
            <a:spLocks noChangeArrowheads="1"/>
          </p:cNvSpPr>
          <p:nvPr/>
        </p:nvSpPr>
        <p:spPr bwMode="auto">
          <a:xfrm>
            <a:off x="6781800" y="44958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Oval 4"/>
          <p:cNvSpPr>
            <a:spLocks noChangeArrowheads="1"/>
          </p:cNvSpPr>
          <p:nvPr/>
        </p:nvSpPr>
        <p:spPr bwMode="auto">
          <a:xfrm>
            <a:off x="8001000" y="44958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4"/>
          <p:cNvSpPr>
            <a:spLocks noChangeArrowheads="1"/>
          </p:cNvSpPr>
          <p:nvPr/>
        </p:nvSpPr>
        <p:spPr bwMode="auto">
          <a:xfrm>
            <a:off x="6477000" y="53340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Oval 4"/>
          <p:cNvSpPr>
            <a:spLocks noChangeArrowheads="1"/>
          </p:cNvSpPr>
          <p:nvPr/>
        </p:nvSpPr>
        <p:spPr bwMode="auto">
          <a:xfrm>
            <a:off x="7696200" y="53340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Straight Arrow Connector 41"/>
          <p:cNvCxnSpPr>
            <a:stCxn id="35" idx="7"/>
            <a:endCxn id="36" idx="3"/>
          </p:cNvCxnSpPr>
          <p:nvPr/>
        </p:nvCxnSpPr>
        <p:spPr>
          <a:xfrm rot="5400000" flipH="1" flipV="1">
            <a:off x="6257645" y="3362045"/>
            <a:ext cx="514910" cy="36251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35" idx="1"/>
          </p:cNvCxnSpPr>
          <p:nvPr/>
        </p:nvCxnSpPr>
        <p:spPr>
          <a:xfrm rot="16200000" flipH="1">
            <a:off x="5676900" y="3467099"/>
            <a:ext cx="447955" cy="219355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39" idx="2"/>
          </p:cNvCxnSpPr>
          <p:nvPr/>
        </p:nvCxnSpPr>
        <p:spPr>
          <a:xfrm>
            <a:off x="7239000" y="4724400"/>
            <a:ext cx="76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934200" y="5562600"/>
            <a:ext cx="76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8" idx="5"/>
            <a:endCxn id="41" idx="1"/>
          </p:cNvCxnSpPr>
          <p:nvPr/>
        </p:nvCxnSpPr>
        <p:spPr>
          <a:xfrm rot="16200000" flipH="1">
            <a:off x="7210145" y="4847945"/>
            <a:ext cx="514910" cy="59111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0" idx="6"/>
          </p:cNvCxnSpPr>
          <p:nvPr/>
        </p:nvCxnSpPr>
        <p:spPr>
          <a:xfrm flipV="1">
            <a:off x="6934200" y="4876800"/>
            <a:ext cx="112451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1" idx="7"/>
          </p:cNvCxnSpPr>
          <p:nvPr/>
        </p:nvCxnSpPr>
        <p:spPr>
          <a:xfrm rot="5400000">
            <a:off x="7934046" y="5105400"/>
            <a:ext cx="447955" cy="143155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8" idx="4"/>
            <a:endCxn id="40" idx="7"/>
          </p:cNvCxnSpPr>
          <p:nvPr/>
        </p:nvCxnSpPr>
        <p:spPr>
          <a:xfrm rot="5400000">
            <a:off x="6714846" y="5105400"/>
            <a:ext cx="447955" cy="143155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Trust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Two trust levels: 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 </a:t>
            </a:r>
            <a:r>
              <a:rPr lang="en-US" i="1" dirty="0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2</a:t>
            </a:r>
          </a:p>
          <a:p>
            <a:r>
              <a:rPr lang="en-US" dirty="0" smtClean="0">
                <a:sym typeface="Symbol"/>
              </a:rPr>
              <a:t>U = {</a:t>
            </a:r>
            <a:r>
              <a:rPr lang="en-US" i="1" dirty="0" err="1" smtClean="0">
                <a:sym typeface="Symbol"/>
              </a:rPr>
              <a:t>r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| </a:t>
            </a:r>
            <a:r>
              <a:rPr lang="en-US" i="1" dirty="0" err="1" smtClean="0">
                <a:sym typeface="Symbol"/>
              </a:rPr>
              <a:t>t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=</a:t>
            </a:r>
            <a:r>
              <a:rPr lang="en-US" i="1" dirty="0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}, V  = {</a:t>
            </a:r>
            <a:r>
              <a:rPr lang="en-US" i="1" dirty="0" err="1" smtClean="0">
                <a:sym typeface="Symbol"/>
              </a:rPr>
              <a:t>r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| </a:t>
            </a:r>
            <a:r>
              <a:rPr lang="en-US" i="1" dirty="0" err="1" smtClean="0">
                <a:sym typeface="Symbol"/>
              </a:rPr>
              <a:t>t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=</a:t>
            </a:r>
            <a:r>
              <a:rPr lang="en-US" i="1" dirty="0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}</a:t>
            </a:r>
          </a:p>
          <a:p>
            <a:endParaRPr lang="en-US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8534400" cy="189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999FF"/>
                </a:solidFill>
              </a:rPr>
              <a:t>Theorem</a:t>
            </a:r>
            <a:r>
              <a:rPr lang="en-US" sz="3200" b="1" dirty="0" smtClean="0"/>
              <a:t>: </a:t>
            </a:r>
            <a:r>
              <a:rPr lang="en-US" sz="3200" dirty="0" smtClean="0"/>
              <a:t>Three distributions can be optimal: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i="1" dirty="0" smtClean="0"/>
              <a:t>p</a:t>
            </a:r>
            <a:r>
              <a:rPr lang="en-US" sz="3200" dirty="0" smtClean="0"/>
              <a:t>(</a:t>
            </a:r>
            <a:r>
              <a:rPr lang="en-US" sz="3200" i="1" dirty="0" err="1" smtClean="0"/>
              <a:t>r</a:t>
            </a:r>
            <a:r>
              <a:rPr lang="en-US" sz="3200" dirty="0" err="1" smtClean="0"/>
              <a:t>,</a:t>
            </a:r>
            <a:r>
              <a:rPr lang="en-US" sz="3200" i="1" dirty="0" err="1" smtClean="0"/>
              <a:t>s</a:t>
            </a:r>
            <a:r>
              <a:rPr lang="en-US" sz="3200" dirty="0" smtClean="0"/>
              <a:t>) </a:t>
            </a:r>
            <a:r>
              <a:rPr lang="en-US" sz="3200" dirty="0" smtClean="0">
                <a:sym typeface="Symbol"/>
              </a:rPr>
              <a:t>  </a:t>
            </a:r>
            <a:r>
              <a:rPr lang="en-US" sz="3200" i="1" dirty="0" err="1" smtClean="0">
                <a:sym typeface="Symbol"/>
              </a:rPr>
              <a:t>c</a:t>
            </a:r>
            <a:r>
              <a:rPr lang="en-US" sz="3200" i="1" baseline="-25000" dirty="0" err="1" smtClean="0">
                <a:sym typeface="Symbol"/>
              </a:rPr>
              <a:t>r</a:t>
            </a:r>
            <a:r>
              <a:rPr lang="en-US" sz="3200" i="1" dirty="0" err="1" smtClean="0">
                <a:sym typeface="Symbol"/>
              </a:rPr>
              <a:t>c</a:t>
            </a:r>
            <a:r>
              <a:rPr lang="en-US" sz="3200" i="1" baseline="-25000" dirty="0" err="1" smtClean="0">
                <a:sym typeface="Symbol"/>
              </a:rPr>
              <a:t>s</a:t>
            </a:r>
            <a:r>
              <a:rPr lang="en-US" sz="3200" i="1" baseline="-25000" dirty="0" smtClean="0">
                <a:sym typeface="Symbol"/>
              </a:rPr>
              <a:t> </a:t>
            </a:r>
            <a:r>
              <a:rPr lang="en-US" sz="3200" dirty="0" smtClean="0">
                <a:sym typeface="Symbol"/>
              </a:rPr>
              <a:t>for </a:t>
            </a:r>
            <a:r>
              <a:rPr lang="en-US" sz="3200" i="1" dirty="0" err="1" smtClean="0">
                <a:sym typeface="Symbol"/>
              </a:rPr>
              <a:t>r</a:t>
            </a:r>
            <a:r>
              <a:rPr lang="en-US" sz="3200" dirty="0" err="1" smtClean="0">
                <a:sym typeface="Symbol"/>
              </a:rPr>
              <a:t>,</a:t>
            </a:r>
            <a:r>
              <a:rPr lang="en-US" sz="3200" i="1" dirty="0" err="1" smtClean="0">
                <a:sym typeface="Symbol"/>
              </a:rPr>
              <a:t>s</a:t>
            </a:r>
            <a:r>
              <a:rPr lang="en-US" sz="3200" dirty="0" err="1" smtClean="0">
                <a:sym typeface="Symbol"/>
              </a:rPr>
              <a:t></a:t>
            </a:r>
            <a:r>
              <a:rPr lang="en-US" sz="3200" i="1" dirty="0" err="1" smtClean="0">
                <a:sym typeface="Symbol"/>
              </a:rPr>
              <a:t>R</a:t>
            </a:r>
            <a:endParaRPr lang="en-US" sz="3200" i="1" baseline="-25000" dirty="0" smtClean="0">
              <a:sym typeface="Symbol"/>
            </a:endParaRPr>
          </a:p>
          <a:p>
            <a:pPr marL="971550" lvl="1" indent="-514350">
              <a:buFont typeface="+mj-lt"/>
              <a:buAutoNum type="arabicPeriod"/>
            </a:pPr>
            <a:endParaRPr lang="en-US" sz="3200" i="1" baseline="-25000" dirty="0" smtClean="0">
              <a:sym typeface="Symbol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3200" i="1" dirty="0" smtClean="0"/>
              <a:t>p</a:t>
            </a:r>
            <a:r>
              <a:rPr lang="en-US" sz="3200" dirty="0" smtClean="0"/>
              <a:t>(</a:t>
            </a:r>
            <a:r>
              <a:rPr lang="en-US" sz="3200" i="1" dirty="0" err="1" smtClean="0"/>
              <a:t>r</a:t>
            </a:r>
            <a:r>
              <a:rPr lang="en-US" sz="3200" dirty="0" err="1" smtClean="0"/>
              <a:t>,</a:t>
            </a:r>
            <a:r>
              <a:rPr lang="en-US" sz="3200" i="1" dirty="0" err="1" smtClean="0"/>
              <a:t>s</a:t>
            </a:r>
            <a:r>
              <a:rPr lang="en-US" sz="3200" dirty="0" smtClean="0"/>
              <a:t>) </a:t>
            </a:r>
            <a:r>
              <a:rPr lang="en-US" sz="3200" dirty="0" smtClean="0">
                <a:sym typeface="Symbol"/>
              </a:rPr>
              <a:t></a:t>
            </a:r>
            <a:endParaRPr lang="en-US" sz="3200" dirty="0" smtClean="0"/>
          </a:p>
        </p:txBody>
      </p:sp>
      <p:sp>
        <p:nvSpPr>
          <p:cNvPr id="8" name="Left Brace 7"/>
          <p:cNvSpPr/>
          <p:nvPr/>
        </p:nvSpPr>
        <p:spPr>
          <a:xfrm>
            <a:off x="2819400" y="3124200"/>
            <a:ext cx="228600" cy="838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71800" y="2971800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ym typeface="Symbol"/>
              </a:rPr>
              <a:t>c</a:t>
            </a:r>
            <a:r>
              <a:rPr lang="en-US" sz="3200" baseline="-25000" dirty="0" smtClean="0">
                <a:sym typeface="Symbol"/>
              </a:rPr>
              <a:t>1</a:t>
            </a:r>
            <a:r>
              <a:rPr lang="en-US" sz="3200" baseline="30000" dirty="0" smtClean="0">
                <a:sym typeface="Symbol"/>
              </a:rPr>
              <a:t>2</a:t>
            </a:r>
            <a:r>
              <a:rPr lang="en-US" sz="3200" i="1" baseline="-25000" dirty="0" smtClean="0">
                <a:sym typeface="Symbol"/>
              </a:rPr>
              <a:t>  </a:t>
            </a:r>
            <a:r>
              <a:rPr lang="en-US" sz="3200" dirty="0" smtClean="0">
                <a:sym typeface="Symbol"/>
              </a:rPr>
              <a:t>if </a:t>
            </a:r>
            <a:r>
              <a:rPr lang="en-US" sz="3200" i="1" dirty="0" err="1" smtClean="0">
                <a:sym typeface="Symbol"/>
              </a:rPr>
              <a:t>r</a:t>
            </a:r>
            <a:r>
              <a:rPr lang="en-US" sz="3200" dirty="0" err="1" smtClean="0">
                <a:sym typeface="Symbol"/>
              </a:rPr>
              <a:t>,</a:t>
            </a:r>
            <a:r>
              <a:rPr lang="en-US" sz="3200" i="1" dirty="0" err="1" smtClean="0">
                <a:sym typeface="Symbol"/>
              </a:rPr>
              <a:t>s</a:t>
            </a:r>
            <a:r>
              <a:rPr lang="en-US" sz="3200" dirty="0" err="1" smtClean="0">
                <a:sym typeface="Symbol"/>
              </a:rPr>
              <a:t></a:t>
            </a:r>
            <a:r>
              <a:rPr lang="en-US" sz="3200" i="1" dirty="0" err="1" smtClean="0">
                <a:sym typeface="Symbol"/>
              </a:rPr>
              <a:t>U</a:t>
            </a:r>
            <a:endParaRPr lang="en-US" sz="3200" dirty="0" smtClean="0"/>
          </a:p>
          <a:p>
            <a:r>
              <a:rPr lang="en-US" sz="3200" dirty="0" smtClean="0"/>
              <a:t>0    otherwise</a:t>
            </a:r>
            <a:endParaRPr lang="en-US" sz="3200" dirty="0"/>
          </a:p>
        </p:txBody>
      </p:sp>
      <p:sp>
        <p:nvSpPr>
          <p:cNvPr id="32" name="Oval 3"/>
          <p:cNvSpPr>
            <a:spLocks noChangeArrowheads="1"/>
          </p:cNvSpPr>
          <p:nvPr/>
        </p:nvSpPr>
        <p:spPr bwMode="auto">
          <a:xfrm>
            <a:off x="5486400" y="28956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7391400" y="30480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i="1" dirty="0" smtClean="0"/>
              <a:t>U</a:t>
            </a:r>
            <a:endParaRPr lang="en-US" sz="3200" i="1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943600" y="3109119"/>
            <a:ext cx="685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"/>
          <p:cNvSpPr>
            <a:spLocks noChangeArrowheads="1"/>
          </p:cNvSpPr>
          <p:nvPr/>
        </p:nvSpPr>
        <p:spPr bwMode="auto">
          <a:xfrm>
            <a:off x="5943600" y="37338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3"/>
          <p:cNvSpPr>
            <a:spLocks noChangeArrowheads="1"/>
          </p:cNvSpPr>
          <p:nvPr/>
        </p:nvSpPr>
        <p:spPr bwMode="auto">
          <a:xfrm>
            <a:off x="6629400" y="28956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8458200" y="4724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i="1" dirty="0" smtClean="0"/>
              <a:t>V</a:t>
            </a:r>
            <a:endParaRPr lang="en-US" sz="3200" i="1" dirty="0"/>
          </a:p>
        </p:txBody>
      </p:sp>
      <p:sp>
        <p:nvSpPr>
          <p:cNvPr id="38" name="Oval 4"/>
          <p:cNvSpPr>
            <a:spLocks noChangeArrowheads="1"/>
          </p:cNvSpPr>
          <p:nvPr/>
        </p:nvSpPr>
        <p:spPr bwMode="auto">
          <a:xfrm>
            <a:off x="6781800" y="44958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Oval 4"/>
          <p:cNvSpPr>
            <a:spLocks noChangeArrowheads="1"/>
          </p:cNvSpPr>
          <p:nvPr/>
        </p:nvSpPr>
        <p:spPr bwMode="auto">
          <a:xfrm>
            <a:off x="8001000" y="44958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4"/>
          <p:cNvSpPr>
            <a:spLocks noChangeArrowheads="1"/>
          </p:cNvSpPr>
          <p:nvPr/>
        </p:nvSpPr>
        <p:spPr bwMode="auto">
          <a:xfrm>
            <a:off x="6477000" y="53340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Oval 4"/>
          <p:cNvSpPr>
            <a:spLocks noChangeArrowheads="1"/>
          </p:cNvSpPr>
          <p:nvPr/>
        </p:nvSpPr>
        <p:spPr bwMode="auto">
          <a:xfrm>
            <a:off x="7696200" y="53340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Straight Arrow Connector 41"/>
          <p:cNvCxnSpPr>
            <a:stCxn id="35" idx="7"/>
            <a:endCxn id="36" idx="3"/>
          </p:cNvCxnSpPr>
          <p:nvPr/>
        </p:nvCxnSpPr>
        <p:spPr>
          <a:xfrm rot="5400000" flipH="1" flipV="1">
            <a:off x="6257645" y="3362045"/>
            <a:ext cx="514910" cy="36251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35" idx="1"/>
          </p:cNvCxnSpPr>
          <p:nvPr/>
        </p:nvCxnSpPr>
        <p:spPr>
          <a:xfrm rot="16200000" flipH="1">
            <a:off x="5676900" y="3467099"/>
            <a:ext cx="447955" cy="219355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Trust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Two trust levels: 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 </a:t>
            </a:r>
            <a:r>
              <a:rPr lang="en-US" i="1" dirty="0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2</a:t>
            </a:r>
          </a:p>
          <a:p>
            <a:r>
              <a:rPr lang="en-US" dirty="0" smtClean="0">
                <a:sym typeface="Symbol"/>
              </a:rPr>
              <a:t>U = {</a:t>
            </a:r>
            <a:r>
              <a:rPr lang="en-US" i="1" dirty="0" err="1" smtClean="0">
                <a:sym typeface="Symbol"/>
              </a:rPr>
              <a:t>r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| </a:t>
            </a:r>
            <a:r>
              <a:rPr lang="en-US" i="1" dirty="0" err="1" smtClean="0">
                <a:sym typeface="Symbol"/>
              </a:rPr>
              <a:t>t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=</a:t>
            </a:r>
            <a:r>
              <a:rPr lang="en-US" i="1" dirty="0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}, V  = {</a:t>
            </a:r>
            <a:r>
              <a:rPr lang="en-US" i="1" dirty="0" err="1" smtClean="0">
                <a:sym typeface="Symbol"/>
              </a:rPr>
              <a:t>r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| </a:t>
            </a:r>
            <a:r>
              <a:rPr lang="en-US" i="1" dirty="0" err="1" smtClean="0">
                <a:sym typeface="Symbol"/>
              </a:rPr>
              <a:t>t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=</a:t>
            </a:r>
            <a:r>
              <a:rPr lang="en-US" i="1" dirty="0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}</a:t>
            </a:r>
          </a:p>
          <a:p>
            <a:endParaRPr lang="en-US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8534400" cy="2882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999FF"/>
                </a:solidFill>
              </a:rPr>
              <a:t>Theorem</a:t>
            </a:r>
            <a:r>
              <a:rPr lang="en-US" sz="3200" b="1" dirty="0" smtClean="0"/>
              <a:t>: </a:t>
            </a:r>
            <a:r>
              <a:rPr lang="en-US" sz="3200" dirty="0" smtClean="0"/>
              <a:t>Three distributions can be optimal: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i="1" dirty="0" smtClean="0"/>
              <a:t>p</a:t>
            </a:r>
            <a:r>
              <a:rPr lang="en-US" sz="3200" dirty="0" smtClean="0"/>
              <a:t>(</a:t>
            </a:r>
            <a:r>
              <a:rPr lang="en-US" sz="3200" i="1" dirty="0" err="1" smtClean="0"/>
              <a:t>r</a:t>
            </a:r>
            <a:r>
              <a:rPr lang="en-US" sz="3200" dirty="0" err="1" smtClean="0"/>
              <a:t>,</a:t>
            </a:r>
            <a:r>
              <a:rPr lang="en-US" sz="3200" i="1" dirty="0" err="1" smtClean="0"/>
              <a:t>s</a:t>
            </a:r>
            <a:r>
              <a:rPr lang="en-US" sz="3200" dirty="0" smtClean="0"/>
              <a:t>) </a:t>
            </a:r>
            <a:r>
              <a:rPr lang="en-US" sz="3200" dirty="0" smtClean="0">
                <a:sym typeface="Symbol"/>
              </a:rPr>
              <a:t>  </a:t>
            </a:r>
            <a:r>
              <a:rPr lang="en-US" sz="3200" i="1" dirty="0" err="1" smtClean="0">
                <a:sym typeface="Symbol"/>
              </a:rPr>
              <a:t>c</a:t>
            </a:r>
            <a:r>
              <a:rPr lang="en-US" sz="3200" i="1" baseline="-25000" dirty="0" err="1" smtClean="0">
                <a:sym typeface="Symbol"/>
              </a:rPr>
              <a:t>r</a:t>
            </a:r>
            <a:r>
              <a:rPr lang="en-US" sz="3200" i="1" dirty="0" err="1" smtClean="0">
                <a:sym typeface="Symbol"/>
              </a:rPr>
              <a:t>c</a:t>
            </a:r>
            <a:r>
              <a:rPr lang="en-US" sz="3200" i="1" baseline="-25000" dirty="0" err="1" smtClean="0">
                <a:sym typeface="Symbol"/>
              </a:rPr>
              <a:t>s</a:t>
            </a:r>
            <a:r>
              <a:rPr lang="en-US" sz="3200" i="1" baseline="-25000" dirty="0" smtClean="0">
                <a:sym typeface="Symbol"/>
              </a:rPr>
              <a:t> </a:t>
            </a:r>
            <a:r>
              <a:rPr lang="en-US" sz="3200" dirty="0" smtClean="0">
                <a:sym typeface="Symbol"/>
              </a:rPr>
              <a:t>for </a:t>
            </a:r>
            <a:r>
              <a:rPr lang="en-US" sz="3200" i="1" dirty="0" err="1" smtClean="0">
                <a:sym typeface="Symbol"/>
              </a:rPr>
              <a:t>r</a:t>
            </a:r>
            <a:r>
              <a:rPr lang="en-US" sz="3200" dirty="0" err="1" smtClean="0">
                <a:sym typeface="Symbol"/>
              </a:rPr>
              <a:t>,</a:t>
            </a:r>
            <a:r>
              <a:rPr lang="en-US" sz="3200" i="1" dirty="0" err="1" smtClean="0">
                <a:sym typeface="Symbol"/>
              </a:rPr>
              <a:t>s</a:t>
            </a:r>
            <a:r>
              <a:rPr lang="en-US" sz="3200" dirty="0" err="1" smtClean="0">
                <a:sym typeface="Symbol"/>
              </a:rPr>
              <a:t></a:t>
            </a:r>
            <a:r>
              <a:rPr lang="en-US" sz="3200" i="1" dirty="0" err="1" smtClean="0">
                <a:sym typeface="Symbol"/>
              </a:rPr>
              <a:t>R</a:t>
            </a:r>
            <a:endParaRPr lang="en-US" sz="3200" i="1" baseline="-25000" dirty="0" smtClean="0">
              <a:sym typeface="Symbol"/>
            </a:endParaRPr>
          </a:p>
          <a:p>
            <a:pPr marL="971550" lvl="1" indent="-514350">
              <a:buFont typeface="+mj-lt"/>
              <a:buAutoNum type="arabicPeriod"/>
            </a:pPr>
            <a:endParaRPr lang="en-US" sz="3200" i="1" baseline="-25000" dirty="0" smtClean="0">
              <a:sym typeface="Symbol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3200" i="1" dirty="0" smtClean="0"/>
              <a:t>p</a:t>
            </a:r>
            <a:r>
              <a:rPr lang="en-US" sz="3200" dirty="0" smtClean="0"/>
              <a:t>(</a:t>
            </a:r>
            <a:r>
              <a:rPr lang="en-US" sz="3200" i="1" dirty="0" err="1" smtClean="0"/>
              <a:t>r</a:t>
            </a:r>
            <a:r>
              <a:rPr lang="en-US" sz="3200" dirty="0" err="1" smtClean="0"/>
              <a:t>,</a:t>
            </a:r>
            <a:r>
              <a:rPr lang="en-US" sz="3200" i="1" dirty="0" err="1" smtClean="0"/>
              <a:t>s</a:t>
            </a:r>
            <a:r>
              <a:rPr lang="en-US" sz="3200" dirty="0" smtClean="0"/>
              <a:t>) </a:t>
            </a:r>
            <a:r>
              <a:rPr lang="en-US" sz="3200" dirty="0" smtClean="0">
                <a:sym typeface="Symbol"/>
              </a:rPr>
              <a:t></a:t>
            </a:r>
            <a:endParaRPr lang="en-US" sz="3200" dirty="0" smtClean="0"/>
          </a:p>
          <a:p>
            <a:pPr marL="971550" lvl="1" indent="-514350">
              <a:buFont typeface="+mj-lt"/>
              <a:buAutoNum type="arabicPeriod"/>
            </a:pPr>
            <a:endParaRPr lang="en-US" sz="32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200" i="1" dirty="0" smtClean="0"/>
              <a:t>p</a:t>
            </a:r>
            <a:r>
              <a:rPr lang="en-US" sz="3200" dirty="0" smtClean="0"/>
              <a:t>(</a:t>
            </a:r>
            <a:r>
              <a:rPr lang="en-US" sz="3200" i="1" dirty="0" err="1" smtClean="0"/>
              <a:t>r</a:t>
            </a:r>
            <a:r>
              <a:rPr lang="en-US" sz="3200" dirty="0" err="1" smtClean="0"/>
              <a:t>,</a:t>
            </a:r>
            <a:r>
              <a:rPr lang="en-US" sz="3200" i="1" dirty="0" err="1" smtClean="0"/>
              <a:t>s</a:t>
            </a:r>
            <a:r>
              <a:rPr lang="en-US" sz="3200" dirty="0" smtClean="0"/>
              <a:t>)</a:t>
            </a:r>
            <a:r>
              <a:rPr lang="en-US" sz="3200" dirty="0" smtClean="0">
                <a:sym typeface="Symbol"/>
              </a:rPr>
              <a:t> </a:t>
            </a:r>
            <a:endParaRPr lang="en-US" sz="3200" dirty="0"/>
          </a:p>
        </p:txBody>
      </p:sp>
      <p:sp>
        <p:nvSpPr>
          <p:cNvPr id="8" name="Left Brace 7"/>
          <p:cNvSpPr/>
          <p:nvPr/>
        </p:nvSpPr>
        <p:spPr>
          <a:xfrm>
            <a:off x="2819400" y="3124200"/>
            <a:ext cx="228600" cy="838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71800" y="2971800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ym typeface="Symbol"/>
              </a:rPr>
              <a:t>c</a:t>
            </a:r>
            <a:r>
              <a:rPr lang="en-US" sz="3200" baseline="-25000" dirty="0" smtClean="0">
                <a:sym typeface="Symbol"/>
              </a:rPr>
              <a:t>1</a:t>
            </a:r>
            <a:r>
              <a:rPr lang="en-US" sz="3200" baseline="30000" dirty="0" smtClean="0">
                <a:sym typeface="Symbol"/>
              </a:rPr>
              <a:t>2</a:t>
            </a:r>
            <a:r>
              <a:rPr lang="en-US" sz="3200" i="1" baseline="-25000" dirty="0" smtClean="0">
                <a:sym typeface="Symbol"/>
              </a:rPr>
              <a:t>  </a:t>
            </a:r>
            <a:r>
              <a:rPr lang="en-US" sz="3200" dirty="0" smtClean="0">
                <a:sym typeface="Symbol"/>
              </a:rPr>
              <a:t>if </a:t>
            </a:r>
            <a:r>
              <a:rPr lang="en-US" sz="3200" i="1" dirty="0" err="1" smtClean="0">
                <a:sym typeface="Symbol"/>
              </a:rPr>
              <a:t>r</a:t>
            </a:r>
            <a:r>
              <a:rPr lang="en-US" sz="3200" dirty="0" err="1" smtClean="0">
                <a:sym typeface="Symbol"/>
              </a:rPr>
              <a:t>,</a:t>
            </a:r>
            <a:r>
              <a:rPr lang="en-US" sz="3200" i="1" dirty="0" err="1" smtClean="0">
                <a:sym typeface="Symbol"/>
              </a:rPr>
              <a:t>s</a:t>
            </a:r>
            <a:r>
              <a:rPr lang="en-US" sz="3200" dirty="0" err="1" smtClean="0">
                <a:sym typeface="Symbol"/>
              </a:rPr>
              <a:t></a:t>
            </a:r>
            <a:r>
              <a:rPr lang="en-US" sz="3200" i="1" dirty="0" err="1" smtClean="0">
                <a:sym typeface="Symbol"/>
              </a:rPr>
              <a:t>U</a:t>
            </a:r>
            <a:endParaRPr lang="en-US" sz="3200" dirty="0" smtClean="0"/>
          </a:p>
          <a:p>
            <a:r>
              <a:rPr lang="en-US" sz="3200" dirty="0" smtClean="0"/>
              <a:t>0    otherwise</a:t>
            </a:r>
            <a:endParaRPr lang="en-US" sz="3200" dirty="0"/>
          </a:p>
        </p:txBody>
      </p:sp>
      <p:sp>
        <p:nvSpPr>
          <p:cNvPr id="10" name="Left Brace 9"/>
          <p:cNvSpPr/>
          <p:nvPr/>
        </p:nvSpPr>
        <p:spPr>
          <a:xfrm>
            <a:off x="2819400" y="4267200"/>
            <a:ext cx="228600" cy="1981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971800" y="4114800"/>
            <a:ext cx="3657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ym typeface="Symbol"/>
              </a:rPr>
              <a:t>c</a:t>
            </a:r>
            <a:r>
              <a:rPr lang="en-US" sz="2800" baseline="-25000" dirty="0" smtClean="0">
                <a:sym typeface="Symbol"/>
              </a:rPr>
              <a:t>1</a:t>
            </a:r>
            <a:r>
              <a:rPr lang="en-US" sz="2800" baseline="30000" dirty="0" smtClean="0">
                <a:sym typeface="Symbol"/>
              </a:rPr>
              <a:t>2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i="1" dirty="0" smtClean="0">
                <a:sym typeface="Symbol"/>
              </a:rPr>
              <a:t>n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i="1" dirty="0" smtClean="0">
                <a:sym typeface="Symbol"/>
              </a:rPr>
              <a:t>n</a:t>
            </a:r>
            <a:r>
              <a:rPr lang="en-US" sz="2800" dirty="0" smtClean="0">
                <a:sym typeface="Symbol"/>
              </a:rPr>
              <a:t>-1)-</a:t>
            </a:r>
            <a:r>
              <a:rPr lang="en-US" sz="2800" i="1" dirty="0" smtClean="0">
                <a:sym typeface="Symbol"/>
              </a:rPr>
              <a:t>v</a:t>
            </a:r>
            <a:r>
              <a:rPr lang="en-US" sz="2800" baseline="-25000" dirty="0" smtClean="0">
                <a:sym typeface="Symbol"/>
              </a:rPr>
              <a:t>0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i="1" dirty="0" smtClean="0">
                <a:sym typeface="Symbol"/>
              </a:rPr>
              <a:t>v</a:t>
            </a:r>
            <a:r>
              <a:rPr lang="en-US" sz="2800" baseline="-25000" dirty="0" smtClean="0">
                <a:sym typeface="Symbol"/>
              </a:rPr>
              <a:t>0</a:t>
            </a:r>
            <a:r>
              <a:rPr lang="en-US" sz="2800" dirty="0" smtClean="0">
                <a:sym typeface="Symbol"/>
              </a:rPr>
              <a:t>-1))</a:t>
            </a:r>
            <a:r>
              <a:rPr lang="en-US" sz="2800" i="1" baseline="-25000" dirty="0" smtClean="0">
                <a:sym typeface="Symbol"/>
              </a:rPr>
              <a:t/>
            </a:r>
            <a:br>
              <a:rPr lang="en-US" sz="2800" i="1" baseline="-25000" dirty="0" smtClean="0">
                <a:sym typeface="Symbol"/>
              </a:rPr>
            </a:br>
            <a:r>
              <a:rPr lang="en-US" sz="2800" i="1" baseline="-25000" dirty="0" smtClean="0">
                <a:sym typeface="Symbol"/>
              </a:rPr>
              <a:t>	</a:t>
            </a:r>
            <a:r>
              <a:rPr lang="en-US" sz="2800" dirty="0" smtClean="0">
                <a:sym typeface="Symbol"/>
              </a:rPr>
              <a:t>if </a:t>
            </a:r>
            <a:r>
              <a:rPr lang="en-US" sz="2800" i="1" dirty="0" err="1" smtClean="0">
                <a:sym typeface="Symbol"/>
              </a:rPr>
              <a:t>r</a:t>
            </a:r>
            <a:r>
              <a:rPr lang="en-US" sz="2800" dirty="0" err="1" smtClean="0">
                <a:sym typeface="Symbol"/>
              </a:rPr>
              <a:t>,</a:t>
            </a:r>
            <a:r>
              <a:rPr lang="en-US" sz="2800" i="1" dirty="0" err="1" smtClean="0">
                <a:sym typeface="Symbol"/>
              </a:rPr>
              <a:t>s</a:t>
            </a:r>
            <a:r>
              <a:rPr lang="en-US" sz="2800" dirty="0" err="1" smtClean="0">
                <a:sym typeface="Symbol"/>
              </a:rPr>
              <a:t></a:t>
            </a:r>
            <a:r>
              <a:rPr lang="en-US" sz="2800" i="1" dirty="0" err="1" smtClean="0">
                <a:sym typeface="Symbol"/>
              </a:rPr>
              <a:t>U</a:t>
            </a:r>
            <a:endParaRPr lang="en-US" sz="2800" dirty="0" smtClean="0"/>
          </a:p>
          <a:p>
            <a:r>
              <a:rPr lang="en-US" sz="2800" i="1" dirty="0" smtClean="0">
                <a:sym typeface="Symbol"/>
              </a:rPr>
              <a:t>c</a:t>
            </a:r>
            <a:r>
              <a:rPr lang="en-US" sz="2800" baseline="-25000" dirty="0" smtClean="0">
                <a:sym typeface="Symbol"/>
              </a:rPr>
              <a:t>2</a:t>
            </a:r>
            <a:r>
              <a:rPr lang="en-US" sz="2800" baseline="30000" dirty="0" smtClean="0">
                <a:sym typeface="Symbol"/>
              </a:rPr>
              <a:t>2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i="1" dirty="0" smtClean="0">
                <a:sym typeface="Symbol"/>
              </a:rPr>
              <a:t>m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i="1" dirty="0" smtClean="0">
                <a:sym typeface="Symbol"/>
              </a:rPr>
              <a:t>m</a:t>
            </a:r>
            <a:r>
              <a:rPr lang="en-US" sz="2800" dirty="0" smtClean="0">
                <a:sym typeface="Symbol"/>
              </a:rPr>
              <a:t>-1)-</a:t>
            </a:r>
            <a:r>
              <a:rPr lang="en-US" sz="2800" i="1" dirty="0" smtClean="0">
                <a:sym typeface="Symbol"/>
              </a:rPr>
              <a:t>v</a:t>
            </a:r>
            <a:r>
              <a:rPr lang="en-US" sz="2800" baseline="-25000" dirty="0" smtClean="0">
                <a:sym typeface="Symbol"/>
              </a:rPr>
              <a:t>1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i="1" dirty="0" smtClean="0">
                <a:sym typeface="Symbol"/>
              </a:rPr>
              <a:t>v</a:t>
            </a:r>
            <a:r>
              <a:rPr lang="en-US" sz="2800" baseline="-25000" dirty="0" smtClean="0">
                <a:sym typeface="Symbol"/>
              </a:rPr>
              <a:t>1</a:t>
            </a:r>
            <a:r>
              <a:rPr lang="en-US" sz="2800" dirty="0" smtClean="0">
                <a:sym typeface="Symbol"/>
              </a:rPr>
              <a:t>-1))</a:t>
            </a:r>
            <a:r>
              <a:rPr lang="en-US" sz="2800" baseline="30000" dirty="0" smtClean="0">
                <a:sym typeface="Symbol"/>
              </a:rPr>
              <a:t/>
            </a:r>
            <a:br>
              <a:rPr lang="en-US" sz="2800" baseline="30000" dirty="0" smtClean="0">
                <a:sym typeface="Symbol"/>
              </a:rPr>
            </a:br>
            <a:r>
              <a:rPr lang="en-US" sz="2800" baseline="30000" dirty="0" smtClean="0">
                <a:sym typeface="Symbol"/>
              </a:rPr>
              <a:t>	</a:t>
            </a:r>
            <a:r>
              <a:rPr lang="en-US" sz="2800" dirty="0" smtClean="0">
                <a:sym typeface="Symbol"/>
              </a:rPr>
              <a:t>if </a:t>
            </a:r>
            <a:r>
              <a:rPr lang="en-US" sz="2800" i="1" dirty="0" err="1" smtClean="0">
                <a:sym typeface="Symbol"/>
              </a:rPr>
              <a:t>r</a:t>
            </a:r>
            <a:r>
              <a:rPr lang="en-US" sz="2800" dirty="0" err="1" smtClean="0">
                <a:sym typeface="Symbol"/>
              </a:rPr>
              <a:t>,</a:t>
            </a:r>
            <a:r>
              <a:rPr lang="en-US" sz="2800" i="1" dirty="0" err="1" smtClean="0">
                <a:sym typeface="Symbol"/>
              </a:rPr>
              <a:t>s</a:t>
            </a:r>
            <a:r>
              <a:rPr lang="en-US" sz="2800" dirty="0" err="1" smtClean="0">
                <a:sym typeface="Symbol"/>
              </a:rPr>
              <a:t></a:t>
            </a:r>
            <a:r>
              <a:rPr lang="en-US" sz="2800" i="1" dirty="0" err="1" smtClean="0">
                <a:sym typeface="Symbol"/>
              </a:rPr>
              <a:t>V</a:t>
            </a:r>
            <a:endParaRPr lang="en-US" sz="2800" i="1" dirty="0" smtClean="0">
              <a:sym typeface="Symbol"/>
            </a:endParaRPr>
          </a:p>
          <a:p>
            <a:r>
              <a:rPr lang="en-US" sz="2800" dirty="0" smtClean="0">
                <a:sym typeface="Symbol"/>
              </a:rPr>
              <a:t>0</a:t>
            </a:r>
            <a:r>
              <a:rPr lang="en-US" sz="2800" i="1" dirty="0" smtClean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otherwise</a:t>
            </a:r>
            <a:endParaRPr lang="en-US" sz="2800" dirty="0"/>
          </a:p>
        </p:txBody>
      </p:sp>
      <p:sp>
        <p:nvSpPr>
          <p:cNvPr id="32" name="Oval 3"/>
          <p:cNvSpPr>
            <a:spLocks noChangeArrowheads="1"/>
          </p:cNvSpPr>
          <p:nvPr/>
        </p:nvSpPr>
        <p:spPr bwMode="auto">
          <a:xfrm>
            <a:off x="5486400" y="28956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7391400" y="30480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i="1" dirty="0" smtClean="0"/>
              <a:t>U</a:t>
            </a:r>
            <a:endParaRPr lang="en-US" sz="3200" i="1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943600" y="3109119"/>
            <a:ext cx="685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"/>
          <p:cNvSpPr>
            <a:spLocks noChangeArrowheads="1"/>
          </p:cNvSpPr>
          <p:nvPr/>
        </p:nvSpPr>
        <p:spPr bwMode="auto">
          <a:xfrm>
            <a:off x="5943600" y="37338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3"/>
          <p:cNvSpPr>
            <a:spLocks noChangeArrowheads="1"/>
          </p:cNvSpPr>
          <p:nvPr/>
        </p:nvSpPr>
        <p:spPr bwMode="auto">
          <a:xfrm>
            <a:off x="6629400" y="28956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8458200" y="4724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i="1" dirty="0" smtClean="0"/>
              <a:t>V</a:t>
            </a:r>
            <a:endParaRPr lang="en-US" sz="3200" i="1" dirty="0"/>
          </a:p>
        </p:txBody>
      </p:sp>
      <p:sp>
        <p:nvSpPr>
          <p:cNvPr id="38" name="Oval 4"/>
          <p:cNvSpPr>
            <a:spLocks noChangeArrowheads="1"/>
          </p:cNvSpPr>
          <p:nvPr/>
        </p:nvSpPr>
        <p:spPr bwMode="auto">
          <a:xfrm>
            <a:off x="6781800" y="44958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Oval 4"/>
          <p:cNvSpPr>
            <a:spLocks noChangeArrowheads="1"/>
          </p:cNvSpPr>
          <p:nvPr/>
        </p:nvSpPr>
        <p:spPr bwMode="auto">
          <a:xfrm>
            <a:off x="8001000" y="44958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4"/>
          <p:cNvSpPr>
            <a:spLocks noChangeArrowheads="1"/>
          </p:cNvSpPr>
          <p:nvPr/>
        </p:nvSpPr>
        <p:spPr bwMode="auto">
          <a:xfrm>
            <a:off x="6477000" y="53340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Oval 4"/>
          <p:cNvSpPr>
            <a:spLocks noChangeArrowheads="1"/>
          </p:cNvSpPr>
          <p:nvPr/>
        </p:nvSpPr>
        <p:spPr bwMode="auto">
          <a:xfrm>
            <a:off x="7696200" y="533400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Straight Arrow Connector 41"/>
          <p:cNvCxnSpPr>
            <a:stCxn id="35" idx="7"/>
            <a:endCxn id="36" idx="3"/>
          </p:cNvCxnSpPr>
          <p:nvPr/>
        </p:nvCxnSpPr>
        <p:spPr>
          <a:xfrm rot="5400000" flipH="1" flipV="1">
            <a:off x="6257645" y="3362045"/>
            <a:ext cx="514910" cy="36251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35" idx="1"/>
          </p:cNvCxnSpPr>
          <p:nvPr/>
        </p:nvCxnSpPr>
        <p:spPr>
          <a:xfrm rot="16200000" flipH="1">
            <a:off x="5676900" y="3467099"/>
            <a:ext cx="447955" cy="219355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39" idx="2"/>
          </p:cNvCxnSpPr>
          <p:nvPr/>
        </p:nvCxnSpPr>
        <p:spPr>
          <a:xfrm>
            <a:off x="7239000" y="4724400"/>
            <a:ext cx="76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934200" y="5562600"/>
            <a:ext cx="76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8" idx="5"/>
            <a:endCxn id="41" idx="1"/>
          </p:cNvCxnSpPr>
          <p:nvPr/>
        </p:nvCxnSpPr>
        <p:spPr>
          <a:xfrm rot="16200000" flipH="1">
            <a:off x="7210145" y="4847945"/>
            <a:ext cx="514910" cy="59111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0" idx="6"/>
          </p:cNvCxnSpPr>
          <p:nvPr/>
        </p:nvCxnSpPr>
        <p:spPr>
          <a:xfrm flipV="1">
            <a:off x="6934200" y="4876800"/>
            <a:ext cx="112451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1" idx="7"/>
          </p:cNvCxnSpPr>
          <p:nvPr/>
        </p:nvCxnSpPr>
        <p:spPr>
          <a:xfrm rot="5400000">
            <a:off x="7934046" y="5105400"/>
            <a:ext cx="447955" cy="143155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8" idx="4"/>
            <a:endCxn id="40" idx="7"/>
          </p:cNvCxnSpPr>
          <p:nvPr/>
        </p:nvCxnSpPr>
        <p:spPr>
          <a:xfrm rot="5400000">
            <a:off x="6714846" y="5105400"/>
            <a:ext cx="447955" cy="143155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447800" y="61722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  </a:t>
            </a:r>
            <a:r>
              <a:rPr lang="en-US" sz="2800" dirty="0" smtClean="0"/>
              <a:t>where </a:t>
            </a:r>
            <a:r>
              <a:rPr lang="en-US" sz="2800" i="1" dirty="0" smtClean="0"/>
              <a:t>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= max(</a:t>
            </a:r>
            <a:r>
              <a:rPr lang="en-US" sz="2800" i="1" dirty="0" smtClean="0"/>
              <a:t>k</a:t>
            </a:r>
            <a:r>
              <a:rPr lang="en-US" sz="2800" dirty="0" smtClean="0"/>
              <a:t>-</a:t>
            </a:r>
            <a:r>
              <a:rPr lang="en-US" sz="2800" i="1" dirty="0" smtClean="0"/>
              <a:t>m</a:t>
            </a:r>
            <a:r>
              <a:rPr lang="en-US" sz="2800" dirty="0" smtClean="0"/>
              <a:t>,0) and </a:t>
            </a:r>
            <a:r>
              <a:rPr lang="en-US" sz="2800" i="1" dirty="0" smtClean="0"/>
              <a:t>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(max(</a:t>
            </a:r>
            <a:r>
              <a:rPr lang="en-US" sz="2800" i="1" dirty="0" smtClean="0"/>
              <a:t>k</a:t>
            </a:r>
            <a:r>
              <a:rPr lang="en-US" sz="2800" dirty="0" smtClean="0"/>
              <a:t>-</a:t>
            </a:r>
            <a:r>
              <a:rPr lang="en-US" sz="2800" i="1" dirty="0" smtClean="0"/>
              <a:t>n</a:t>
            </a:r>
            <a:r>
              <a:rPr lang="en-US" sz="2800" dirty="0" smtClean="0"/>
              <a:t>,0))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Generalization and Other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Pick a subset of size </a:t>
            </a:r>
            <a:r>
              <a:rPr lang="en-US" i="1" dirty="0" smtClean="0"/>
              <a:t>j</a:t>
            </a:r>
          </a:p>
          <a:p>
            <a:r>
              <a:rPr lang="en-US" dirty="0" smtClean="0"/>
              <a:t>Minimize the chance that all are compromised</a:t>
            </a:r>
          </a:p>
          <a:p>
            <a:r>
              <a:rPr lang="en-US" i="1" dirty="0" smtClean="0"/>
              <a:t>Examples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Heterogenous</a:t>
            </a:r>
            <a:r>
              <a:rPr lang="en-US" dirty="0" smtClean="0"/>
              <a:t> sensor networks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Distributed </a:t>
            </a:r>
            <a:r>
              <a:rPr lang="en-US" dirty="0" smtClean="0"/>
              <a:t>computation </a:t>
            </a:r>
            <a:r>
              <a:rPr lang="en-US" dirty="0" smtClean="0"/>
              <a:t>(</a:t>
            </a:r>
            <a:r>
              <a:rPr lang="en-US" i="1" dirty="0" smtClean="0"/>
              <a:t>e.g.</a:t>
            </a:r>
            <a:r>
              <a:rPr lang="en-US" dirty="0" smtClean="0"/>
              <a:t> </a:t>
            </a:r>
            <a:r>
              <a:rPr lang="en-US" dirty="0" err="1" smtClean="0"/>
              <a:t>SETI@home</a:t>
            </a:r>
            <a:r>
              <a:rPr lang="en-US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Data integrity </a:t>
            </a:r>
            <a:r>
              <a:rPr lang="en-US" dirty="0" smtClean="0"/>
              <a:t>in </a:t>
            </a:r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3CD1-7466-44C5-B15B-77C079F177F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Generalization to other problems</a:t>
            </a:r>
            <a:endParaRPr lang="en-US" dirty="0" smtClean="0"/>
          </a:p>
          <a:p>
            <a:r>
              <a:rPr lang="en-US" dirty="0" smtClean="0"/>
              <a:t>Heterogeneous </a:t>
            </a:r>
            <a:r>
              <a:rPr lang="en-US" dirty="0" smtClean="0"/>
              <a:t>trust</a:t>
            </a:r>
          </a:p>
          <a:p>
            <a:pPr lvl="1"/>
            <a:r>
              <a:rPr lang="en-US" dirty="0" smtClean="0"/>
              <a:t>Users choose paths differently</a:t>
            </a:r>
          </a:p>
          <a:p>
            <a:pPr lvl="1"/>
            <a:r>
              <a:rPr lang="en-US" dirty="0" smtClean="0"/>
              <a:t>User profiling</a:t>
            </a:r>
          </a:p>
          <a:p>
            <a:pPr lvl="1"/>
            <a:r>
              <a:rPr lang="en-US" dirty="0" smtClean="0"/>
              <a:t>Adversary may not know trust values</a:t>
            </a:r>
          </a:p>
          <a:p>
            <a:r>
              <a:rPr lang="en-US" dirty="0" smtClean="0"/>
              <a:t>Roving </a:t>
            </a:r>
            <a:r>
              <a:rPr lang="en-US" dirty="0" smtClean="0"/>
              <a:t>adversary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3CD1-7466-44C5-B15B-77C079F177F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How Onion Routing Works</a:t>
            </a:r>
          </a:p>
        </p:txBody>
      </p:sp>
      <p:sp>
        <p:nvSpPr>
          <p:cNvPr id="35843" name="Oval 3"/>
          <p:cNvSpPr>
            <a:spLocks noChangeArrowheads="1"/>
          </p:cNvSpPr>
          <p:nvPr/>
        </p:nvSpPr>
        <p:spPr bwMode="auto">
          <a:xfrm>
            <a:off x="2971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4114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2971800" y="22860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4495800" y="21336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3886200" y="2819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6477000" y="1905000"/>
            <a:ext cx="4572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1447800" y="19050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14478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u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64770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d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990600" y="3581400"/>
            <a:ext cx="693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dirty="0" smtClean="0"/>
              <a:t> </a:t>
            </a:r>
            <a:r>
              <a:rPr lang="en-US" sz="2800" i="1" dirty="0" smtClean="0"/>
              <a:t>u</a:t>
            </a:r>
            <a:r>
              <a:rPr lang="en-US" sz="2800" dirty="0" smtClean="0"/>
              <a:t> </a:t>
            </a:r>
            <a:r>
              <a:rPr lang="en-US" sz="2800" dirty="0"/>
              <a:t>creates  </a:t>
            </a:r>
            <a:r>
              <a:rPr lang="en-US" sz="2800" i="1" dirty="0" smtClean="0"/>
              <a:t>l</a:t>
            </a:r>
            <a:r>
              <a:rPr lang="en-US" sz="2800" dirty="0" smtClean="0"/>
              <a:t>-hop </a:t>
            </a:r>
            <a:r>
              <a:rPr lang="en-US" sz="2800" b="1" dirty="0"/>
              <a:t>circuit</a:t>
            </a:r>
            <a:r>
              <a:rPr lang="en-US" sz="2800" dirty="0"/>
              <a:t> through </a:t>
            </a:r>
            <a:r>
              <a:rPr lang="en-US" sz="2800" dirty="0" smtClean="0"/>
              <a:t>routers</a:t>
            </a:r>
            <a:endParaRPr lang="en-US" sz="2800" dirty="0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V="1">
            <a:off x="1905000" y="1600200"/>
            <a:ext cx="1066800" cy="457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3276600" y="1752600"/>
            <a:ext cx="685800" cy="10668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V="1">
            <a:off x="4267200" y="2514600"/>
            <a:ext cx="304800" cy="3810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2971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1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4114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4495800" y="2057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3</a:t>
            </a:r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3886200" y="2743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2971800" y="2209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How Onion Routing Works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2971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4114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2971800" y="22860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4495800" y="21336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3886200" y="2819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6477000" y="1905000"/>
            <a:ext cx="4572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1447800" y="19050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14478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u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64770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d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990600" y="3581400"/>
            <a:ext cx="6934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 </a:t>
            </a:r>
            <a:r>
              <a:rPr lang="en-US" sz="2800" i="1" dirty="0"/>
              <a:t>u</a:t>
            </a:r>
            <a:r>
              <a:rPr lang="en-US" sz="2800" dirty="0"/>
              <a:t> creates  </a:t>
            </a:r>
            <a:r>
              <a:rPr lang="en-US" sz="2800" i="1" dirty="0" smtClean="0"/>
              <a:t>l</a:t>
            </a:r>
            <a:r>
              <a:rPr lang="en-US" sz="2800" dirty="0" smtClean="0"/>
              <a:t>-hop </a:t>
            </a:r>
            <a:r>
              <a:rPr lang="en-US" sz="2800" b="1" dirty="0"/>
              <a:t>circuit</a:t>
            </a:r>
            <a:r>
              <a:rPr lang="en-US" sz="2800" dirty="0"/>
              <a:t> through routers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 </a:t>
            </a:r>
            <a:r>
              <a:rPr lang="en-US" sz="2800" i="1" dirty="0"/>
              <a:t>u</a:t>
            </a:r>
            <a:r>
              <a:rPr lang="en-US" sz="2800" dirty="0"/>
              <a:t> opens a stream in the circuit to </a:t>
            </a:r>
            <a:r>
              <a:rPr lang="en-US" sz="2800" i="1" dirty="0"/>
              <a:t>d</a:t>
            </a:r>
            <a:endParaRPr lang="en-US" sz="2800" dirty="0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V="1">
            <a:off x="1905000" y="1600200"/>
            <a:ext cx="1066800" cy="457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3276600" y="1752600"/>
            <a:ext cx="685800" cy="10668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V="1">
            <a:off x="4267200" y="2514600"/>
            <a:ext cx="304800" cy="3810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4953000" y="2209800"/>
            <a:ext cx="1524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2971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1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4114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4495800" y="2057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3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3886200" y="2743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2971800" y="2209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How Onion Routing Works</a:t>
            </a:r>
          </a:p>
        </p:txBody>
      </p:sp>
      <p:sp>
        <p:nvSpPr>
          <p:cNvPr id="24579" name="Oval 3"/>
          <p:cNvSpPr>
            <a:spLocks noChangeArrowheads="1"/>
          </p:cNvSpPr>
          <p:nvPr/>
        </p:nvSpPr>
        <p:spPr bwMode="auto">
          <a:xfrm>
            <a:off x="2971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4114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2971800" y="22860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4495800" y="21336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3886200" y="2819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6477000" y="1905000"/>
            <a:ext cx="4572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1447800" y="19050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14478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u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64770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d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990600" y="3581400"/>
            <a:ext cx="69342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 </a:t>
            </a:r>
            <a:r>
              <a:rPr lang="en-US" sz="2800" i="1" dirty="0"/>
              <a:t>u</a:t>
            </a:r>
            <a:r>
              <a:rPr lang="en-US" sz="2800" dirty="0"/>
              <a:t> creates  </a:t>
            </a:r>
            <a:r>
              <a:rPr lang="en-US" sz="2800" i="1" dirty="0" smtClean="0"/>
              <a:t>l</a:t>
            </a:r>
            <a:r>
              <a:rPr lang="en-US" sz="2800" dirty="0" smtClean="0"/>
              <a:t>-hop </a:t>
            </a:r>
            <a:r>
              <a:rPr lang="en-US" sz="2800" b="1" dirty="0"/>
              <a:t>circuit</a:t>
            </a:r>
            <a:r>
              <a:rPr lang="en-US" sz="2800" dirty="0"/>
              <a:t> through routers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 </a:t>
            </a:r>
            <a:r>
              <a:rPr lang="en-US" sz="2800" i="1" dirty="0"/>
              <a:t>u</a:t>
            </a:r>
            <a:r>
              <a:rPr lang="en-US" sz="2800" dirty="0"/>
              <a:t> opens a stream in the circuit to </a:t>
            </a:r>
            <a:r>
              <a:rPr lang="en-US" sz="2800" i="1" dirty="0"/>
              <a:t>d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Data is exchanged</a:t>
            </a: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V="1">
            <a:off x="1905000" y="1600200"/>
            <a:ext cx="1066800" cy="457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3276600" y="1752600"/>
            <a:ext cx="685800" cy="10668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V="1">
            <a:off x="4267200" y="2514600"/>
            <a:ext cx="304800" cy="3810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V="1">
            <a:off x="4953000" y="2209800"/>
            <a:ext cx="1524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1066800" y="914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1295400" y="1143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{{{m}</a:t>
            </a:r>
            <a:r>
              <a:rPr lang="en-US" baseline="-25000"/>
              <a:t>3</a:t>
            </a:r>
            <a:r>
              <a:rPr lang="en-US"/>
              <a:t>}</a:t>
            </a:r>
            <a:r>
              <a:rPr lang="en-US" baseline="-25000"/>
              <a:t>4</a:t>
            </a:r>
            <a:r>
              <a:rPr lang="en-US"/>
              <a:t>}</a:t>
            </a:r>
            <a:r>
              <a:rPr lang="en-US" baseline="-25000"/>
              <a:t>1</a:t>
            </a: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2971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1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4114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4495800" y="2057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3</a:t>
            </a: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3886200" y="2743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2971800" y="2209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How Onion Routing Works</a:t>
            </a:r>
          </a:p>
        </p:txBody>
      </p:sp>
      <p:sp>
        <p:nvSpPr>
          <p:cNvPr id="37891" name="Oval 3"/>
          <p:cNvSpPr>
            <a:spLocks noChangeArrowheads="1"/>
          </p:cNvSpPr>
          <p:nvPr/>
        </p:nvSpPr>
        <p:spPr bwMode="auto">
          <a:xfrm>
            <a:off x="2971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4114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2971800" y="22860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Oval 7"/>
          <p:cNvSpPr>
            <a:spLocks noChangeArrowheads="1"/>
          </p:cNvSpPr>
          <p:nvPr/>
        </p:nvSpPr>
        <p:spPr bwMode="auto">
          <a:xfrm>
            <a:off x="4495800" y="21336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Oval 8"/>
          <p:cNvSpPr>
            <a:spLocks noChangeArrowheads="1"/>
          </p:cNvSpPr>
          <p:nvPr/>
        </p:nvSpPr>
        <p:spPr bwMode="auto">
          <a:xfrm>
            <a:off x="3886200" y="2819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Oval 10"/>
          <p:cNvSpPr>
            <a:spLocks noChangeArrowheads="1"/>
          </p:cNvSpPr>
          <p:nvPr/>
        </p:nvSpPr>
        <p:spPr bwMode="auto">
          <a:xfrm>
            <a:off x="6477000" y="1905000"/>
            <a:ext cx="4572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Oval 11"/>
          <p:cNvSpPr>
            <a:spLocks noChangeArrowheads="1"/>
          </p:cNvSpPr>
          <p:nvPr/>
        </p:nvSpPr>
        <p:spPr bwMode="auto">
          <a:xfrm>
            <a:off x="1447800" y="19050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14478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u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64770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d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990600" y="3581400"/>
            <a:ext cx="69342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 </a:t>
            </a:r>
            <a:r>
              <a:rPr lang="en-US" sz="2800" i="1" dirty="0"/>
              <a:t>u</a:t>
            </a:r>
            <a:r>
              <a:rPr lang="en-US" sz="2800" dirty="0"/>
              <a:t> creates  </a:t>
            </a:r>
            <a:r>
              <a:rPr lang="en-US" sz="2800" i="1" dirty="0" smtClean="0"/>
              <a:t>l</a:t>
            </a:r>
            <a:r>
              <a:rPr lang="en-US" sz="2800" dirty="0" smtClean="0"/>
              <a:t>-hop </a:t>
            </a:r>
            <a:r>
              <a:rPr lang="en-US" sz="2800" b="1" dirty="0"/>
              <a:t>circuit</a:t>
            </a:r>
            <a:r>
              <a:rPr lang="en-US" sz="2800" dirty="0"/>
              <a:t> through routers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 </a:t>
            </a:r>
            <a:r>
              <a:rPr lang="en-US" sz="2800" i="1" dirty="0"/>
              <a:t>u</a:t>
            </a:r>
            <a:r>
              <a:rPr lang="en-US" sz="2800" dirty="0"/>
              <a:t> opens a stream in the circuit to </a:t>
            </a:r>
            <a:r>
              <a:rPr lang="en-US" sz="2800" i="1" dirty="0"/>
              <a:t>d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Data is exchanged</a:t>
            </a:r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V="1">
            <a:off x="1905000" y="1600200"/>
            <a:ext cx="1066800" cy="457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3276600" y="1752600"/>
            <a:ext cx="685800" cy="10668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V="1">
            <a:off x="4267200" y="2514600"/>
            <a:ext cx="304800" cy="3810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V="1">
            <a:off x="4953000" y="2209800"/>
            <a:ext cx="1524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2743200" y="27432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{{m}</a:t>
            </a:r>
            <a:r>
              <a:rPr lang="en-US" baseline="-25000"/>
              <a:t>3</a:t>
            </a:r>
            <a:r>
              <a:rPr lang="en-US"/>
              <a:t>}</a:t>
            </a:r>
            <a:r>
              <a:rPr lang="en-US" baseline="-25000"/>
              <a:t>4</a:t>
            </a:r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2971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1</a:t>
            </a:r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4114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4495800" y="2057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3</a:t>
            </a:r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3886200" y="2743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2971800" y="2209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How Onion Routing Works</a:t>
            </a:r>
          </a:p>
        </p:txBody>
      </p:sp>
      <p:sp>
        <p:nvSpPr>
          <p:cNvPr id="41987" name="Oval 3"/>
          <p:cNvSpPr>
            <a:spLocks noChangeArrowheads="1"/>
          </p:cNvSpPr>
          <p:nvPr/>
        </p:nvSpPr>
        <p:spPr bwMode="auto">
          <a:xfrm>
            <a:off x="2971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4114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2971800" y="22860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4495800" y="21336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3886200" y="2819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Oval 10"/>
          <p:cNvSpPr>
            <a:spLocks noChangeArrowheads="1"/>
          </p:cNvSpPr>
          <p:nvPr/>
        </p:nvSpPr>
        <p:spPr bwMode="auto">
          <a:xfrm>
            <a:off x="6477000" y="1905000"/>
            <a:ext cx="4572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Oval 11"/>
          <p:cNvSpPr>
            <a:spLocks noChangeArrowheads="1"/>
          </p:cNvSpPr>
          <p:nvPr/>
        </p:nvSpPr>
        <p:spPr bwMode="auto">
          <a:xfrm>
            <a:off x="1447800" y="19050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14478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u</a:t>
            </a: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64770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d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990600" y="3581400"/>
            <a:ext cx="69342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 </a:t>
            </a:r>
            <a:r>
              <a:rPr lang="en-US" sz="2800" i="1" dirty="0"/>
              <a:t>u</a:t>
            </a:r>
            <a:r>
              <a:rPr lang="en-US" sz="2800" dirty="0"/>
              <a:t> creates  </a:t>
            </a:r>
            <a:r>
              <a:rPr lang="en-US" sz="2800" i="1" dirty="0" smtClean="0"/>
              <a:t>l</a:t>
            </a:r>
            <a:r>
              <a:rPr lang="en-US" sz="2800" dirty="0" smtClean="0"/>
              <a:t>-hop </a:t>
            </a:r>
            <a:r>
              <a:rPr lang="en-US" sz="2800" b="1" dirty="0"/>
              <a:t>circuit</a:t>
            </a:r>
            <a:r>
              <a:rPr lang="en-US" sz="2800" dirty="0"/>
              <a:t> through routers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 </a:t>
            </a:r>
            <a:r>
              <a:rPr lang="en-US" sz="2800" i="1" dirty="0"/>
              <a:t>u</a:t>
            </a:r>
            <a:r>
              <a:rPr lang="en-US" sz="2800" dirty="0"/>
              <a:t> opens a stream in the circuit to </a:t>
            </a:r>
            <a:r>
              <a:rPr lang="en-US" sz="2800" i="1" dirty="0"/>
              <a:t>d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Data is exchanged</a:t>
            </a:r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V="1">
            <a:off x="1905000" y="1600200"/>
            <a:ext cx="1066800" cy="457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3276600" y="1752600"/>
            <a:ext cx="685800" cy="10668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V="1">
            <a:off x="4267200" y="2514600"/>
            <a:ext cx="304800" cy="3810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V="1">
            <a:off x="4953000" y="2209800"/>
            <a:ext cx="1524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4495800" y="2590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{m}</a:t>
            </a:r>
            <a:r>
              <a:rPr lang="en-US" baseline="-25000"/>
              <a:t>3</a:t>
            </a:r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2971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1</a:t>
            </a:r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41148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4495800" y="2057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3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3886200" y="2743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2971800" y="2209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5986-390E-4ED3-95E9-36141752835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1895</Words>
  <Application>Microsoft Office PowerPoint</Application>
  <PresentationFormat>On-screen Show (4:3)</PresentationFormat>
  <Paragraphs>556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More Anonymous Onion Routing Through Trust</vt:lpstr>
      <vt:lpstr>How Onion Routing Works</vt:lpstr>
      <vt:lpstr>How Onion Routing Works</vt:lpstr>
      <vt:lpstr>How Onion Routing Works</vt:lpstr>
      <vt:lpstr>How Onion Routing Works</vt:lpstr>
      <vt:lpstr>How Onion Routing Works</vt:lpstr>
      <vt:lpstr>How Onion Routing Works</vt:lpstr>
      <vt:lpstr>How Onion Routing Works</vt:lpstr>
      <vt:lpstr>How Onion Routing Works</vt:lpstr>
      <vt:lpstr>How Onion Routing Works</vt:lpstr>
      <vt:lpstr>How Onion Routing Works</vt:lpstr>
      <vt:lpstr>How Onion Routing Works</vt:lpstr>
      <vt:lpstr>How Onion Routing Works</vt:lpstr>
      <vt:lpstr>How Onion Routing Works</vt:lpstr>
      <vt:lpstr>Onion Routing</vt:lpstr>
      <vt:lpstr>Adversary</vt:lpstr>
      <vt:lpstr>Adversary</vt:lpstr>
      <vt:lpstr>Adversary</vt:lpstr>
      <vt:lpstr>Adversary</vt:lpstr>
      <vt:lpstr>Using Trust</vt:lpstr>
      <vt:lpstr>Using Trust</vt:lpstr>
      <vt:lpstr>Using Trust</vt:lpstr>
      <vt:lpstr>Model</vt:lpstr>
      <vt:lpstr>Model</vt:lpstr>
      <vt:lpstr>Algorithm</vt:lpstr>
      <vt:lpstr>Algorithm</vt:lpstr>
      <vt:lpstr>Independent-Choice Approximation</vt:lpstr>
      <vt:lpstr>Independent-Choice Approximation</vt:lpstr>
      <vt:lpstr>Independent-Choice Approximation</vt:lpstr>
      <vt:lpstr>Independent-Choice Approximation</vt:lpstr>
      <vt:lpstr>Independent-Choice Approximation</vt:lpstr>
      <vt:lpstr>Independent-Choice Approximation</vt:lpstr>
      <vt:lpstr>Independent-Choice Approximation</vt:lpstr>
      <vt:lpstr>Independent-Choice Approximation</vt:lpstr>
      <vt:lpstr>Independent-Choice Approximation</vt:lpstr>
      <vt:lpstr>Independent-Choice Approximation</vt:lpstr>
      <vt:lpstr>Independent-Choice Approximation</vt:lpstr>
      <vt:lpstr>Independent-Choice Approximation</vt:lpstr>
      <vt:lpstr>Independent-Choice Approximation</vt:lpstr>
      <vt:lpstr>Independent-Choice Approximation</vt:lpstr>
      <vt:lpstr>Independent-Choice Approximation</vt:lpstr>
      <vt:lpstr>Independent-Choice Approximation</vt:lpstr>
      <vt:lpstr>Trust Model</vt:lpstr>
      <vt:lpstr>Trust Model</vt:lpstr>
      <vt:lpstr>Trust Model</vt:lpstr>
      <vt:lpstr>Trust Model</vt:lpstr>
      <vt:lpstr>Trust Model</vt:lpstr>
      <vt:lpstr>Generalization and Other Applications</vt:lpstr>
      <vt:lpstr>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Anonymous Onion Routing Through Trust</dc:title>
  <dc:creator>mahler</dc:creator>
  <cp:lastModifiedBy>mahler</cp:lastModifiedBy>
  <cp:revision>41</cp:revision>
  <dcterms:created xsi:type="dcterms:W3CDTF">2009-07-08T00:52:00Z</dcterms:created>
  <dcterms:modified xsi:type="dcterms:W3CDTF">2009-07-08T10:15:33Z</dcterms:modified>
</cp:coreProperties>
</file>