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03" r:id="rId2"/>
    <p:sldId id="604" r:id="rId3"/>
    <p:sldId id="606" r:id="rId4"/>
    <p:sldId id="607" r:id="rId5"/>
    <p:sldId id="609" r:id="rId6"/>
    <p:sldId id="608" r:id="rId7"/>
    <p:sldId id="610" r:id="rId8"/>
    <p:sldId id="621" r:id="rId9"/>
    <p:sldId id="615" r:id="rId10"/>
    <p:sldId id="618" r:id="rId11"/>
    <p:sldId id="619" r:id="rId12"/>
    <p:sldId id="620" r:id="rId13"/>
    <p:sldId id="614" r:id="rId14"/>
    <p:sldId id="622" r:id="rId15"/>
    <p:sldId id="623" r:id="rId16"/>
    <p:sldId id="624" r:id="rId17"/>
    <p:sldId id="625" r:id="rId18"/>
    <p:sldId id="626" r:id="rId19"/>
    <p:sldId id="627" r:id="rId20"/>
    <p:sldId id="613" r:id="rId21"/>
    <p:sldId id="605" r:id="rId22"/>
    <p:sldId id="611" r:id="rId23"/>
    <p:sldId id="616" r:id="rId24"/>
    <p:sldId id="617" r:id="rId25"/>
  </p:sldIdLst>
  <p:sldSz cx="10075863" cy="7562850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26B"/>
    <a:srgbClr val="FFA1A5"/>
    <a:srgbClr val="FF9597"/>
    <a:srgbClr val="FF5A5E"/>
    <a:srgbClr val="FF1B2A"/>
    <a:srgbClr val="FFA1A3"/>
    <a:srgbClr val="FF4F54"/>
    <a:srgbClr val="FFFBFB"/>
    <a:srgbClr val="FFFDFD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47" autoAdjust="0"/>
  </p:normalViewPr>
  <p:slideViewPr>
    <p:cSldViewPr>
      <p:cViewPr varScale="1">
        <p:scale>
          <a:sx n="96" d="100"/>
          <a:sy n="96" d="100"/>
        </p:scale>
        <p:origin x="-43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1960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1960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378656-706C-3648-B184-DC6EF014B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53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368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" name="Text Box 8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7913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4563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32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6613" y="627063"/>
            <a:ext cx="2147887" cy="622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294438" cy="622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456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4562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1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01850"/>
            <a:ext cx="422116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938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4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24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47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52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52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52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9424988" y="6983413"/>
            <a:ext cx="452437" cy="365125"/>
            <a:chOff x="5937" y="4399"/>
            <a:chExt cx="285" cy="230"/>
          </a:xfrm>
        </p:grpSpPr>
        <p:sp>
          <p:nvSpPr>
            <p:cNvPr id="2" name="AutoShape 2"/>
            <p:cNvSpPr>
              <a:spLocks noChangeArrowheads="1"/>
            </p:cNvSpPr>
            <p:nvPr/>
          </p:nvSpPr>
          <p:spPr bwMode="auto">
            <a:xfrm>
              <a:off x="5937" y="4399"/>
              <a:ext cx="285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5937" y="4399"/>
              <a:ext cx="283" cy="228"/>
              <a:chOff x="5937" y="4399"/>
              <a:chExt cx="283" cy="228"/>
            </a:xfrm>
          </p:grpSpPr>
          <p:sp>
            <p:nvSpPr>
              <p:cNvPr id="3" name="AutoShape 4"/>
              <p:cNvSpPr>
                <a:spLocks noChangeArrowheads="1"/>
              </p:cNvSpPr>
              <p:nvPr/>
            </p:nvSpPr>
            <p:spPr bwMode="auto">
              <a:xfrm>
                <a:off x="5937" y="4399"/>
                <a:ext cx="283" cy="228"/>
              </a:xfrm>
              <a:prstGeom prst="roundRect">
                <a:avLst>
                  <a:gd name="adj" fmla="val 435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2" name="Group 5"/>
              <p:cNvGrpSpPr>
                <a:grpSpLocks/>
              </p:cNvGrpSpPr>
              <p:nvPr/>
            </p:nvGrpSpPr>
            <p:grpSpPr bwMode="auto">
              <a:xfrm>
                <a:off x="5937" y="4399"/>
                <a:ext cx="226" cy="218"/>
                <a:chOff x="5937" y="4399"/>
                <a:chExt cx="226" cy="218"/>
              </a:xfrm>
            </p:grpSpPr>
            <p:sp>
              <p:nvSpPr>
                <p:cNvPr id="4" name="AutoShape 6"/>
                <p:cNvSpPr>
                  <a:spLocks noChangeArrowheads="1"/>
                </p:cNvSpPr>
                <p:nvPr/>
              </p:nvSpPr>
              <p:spPr bwMode="auto">
                <a:xfrm>
                  <a:off x="5937" y="4399"/>
                  <a:ext cx="222" cy="212"/>
                </a:xfrm>
                <a:prstGeom prst="roundRect">
                  <a:avLst>
                    <a:gd name="adj" fmla="val 468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34" name="Group 7"/>
                <p:cNvGrpSpPr>
                  <a:grpSpLocks/>
                </p:cNvGrpSpPr>
                <p:nvPr/>
              </p:nvGrpSpPr>
              <p:grpSpPr bwMode="auto">
                <a:xfrm>
                  <a:off x="5937" y="4399"/>
                  <a:ext cx="226" cy="218"/>
                  <a:chOff x="5937" y="4399"/>
                  <a:chExt cx="226" cy="218"/>
                </a:xfrm>
              </p:grpSpPr>
              <p:sp>
                <p:nvSpPr>
                  <p:cNvPr id="5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5937" y="4399"/>
                    <a:ext cx="221" cy="211"/>
                  </a:xfrm>
                  <a:prstGeom prst="roundRect">
                    <a:avLst>
                      <a:gd name="adj" fmla="val 472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103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937" y="4399"/>
                    <a:ext cx="226" cy="218"/>
                    <a:chOff x="5937" y="4399"/>
                    <a:chExt cx="226" cy="218"/>
                  </a:xfrm>
                </p:grpSpPr>
                <p:sp>
                  <p:nvSpPr>
                    <p:cNvPr id="6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37" y="4399"/>
                      <a:ext cx="220" cy="211"/>
                    </a:xfrm>
                    <a:prstGeom prst="roundRect">
                      <a:avLst>
                        <a:gd name="adj" fmla="val 472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35" name="AutoShap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37" y="4399"/>
                      <a:ext cx="226" cy="218"/>
                    </a:xfrm>
                    <a:prstGeom prst="roundRect">
                      <a:avLst>
                        <a:gd name="adj" fmla="val 472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0" tIns="0" rIns="0" bIns="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eaLnBrk="1">
                        <a:lnSpc>
                          <a:spcPct val="94000"/>
                        </a:lnSpc>
                        <a:buClr>
                          <a:srgbClr val="FFFFFF"/>
                        </a:buClr>
                        <a:buSzPct val="45000"/>
                        <a:buFont typeface="StarSymbo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fld id="{C13AF4F6-D6D7-6946-A32B-1AEBE54422E0}" type="slidenum">
                        <a:rPr lang="en-GB">
                          <a:solidFill>
                            <a:srgbClr val="FFFFFF"/>
                          </a:solidFill>
                        </a:rPr>
                        <a:pPr eaLnBrk="1">
                          <a:lnSpc>
                            <a:spcPct val="94000"/>
                          </a:lnSpc>
                          <a:buClr>
                            <a:srgbClr val="FFFFFF"/>
                          </a:buClr>
                          <a:buSzPct val="45000"/>
                          <a:buFont typeface="StarSymbol" charset="0"/>
                          <a:buNone/>
                          <a:tabLst>
                            <a:tab pos="0" algn="l"/>
                            <a:tab pos="457200" algn="l"/>
                            <a:tab pos="914400" algn="l"/>
                            <a:tab pos="1371600" algn="l"/>
                            <a:tab pos="1828800" algn="l"/>
                            <a:tab pos="2286000" algn="l"/>
                            <a:tab pos="2743200" algn="l"/>
                            <a:tab pos="3200400" algn="l"/>
                            <a:tab pos="3657600" algn="l"/>
                            <a:tab pos="4114800" algn="l"/>
                            <a:tab pos="4572000" algn="l"/>
                            <a:tab pos="5029200" algn="l"/>
                            <a:tab pos="5486400" algn="l"/>
                            <a:tab pos="5943600" algn="l"/>
                            <a:tab pos="6400800" algn="l"/>
                            <a:tab pos="6858000" algn="l"/>
                            <a:tab pos="7315200" algn="l"/>
                            <a:tab pos="7772400" algn="l"/>
                            <a:tab pos="8229600" algn="l"/>
                            <a:tab pos="8686800" algn="l"/>
                            <a:tab pos="9144000" algn="l"/>
                          </a:tabLst>
                          <a:defRPr/>
                        </a:pPr>
                        <a:t>‹#›</a:t>
                      </a:fld>
                      <a:endParaRPr lang="en-GB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594725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5947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2pPr>
      <a:lvl3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3pPr>
      <a:lvl4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4pPr>
      <a:lvl5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422275" indent="-317500" algn="l" defTabSz="457200" rtl="0" eaLnBrk="0" fontAlgn="base" hangingPunct="0">
        <a:lnSpc>
          <a:spcPct val="95000"/>
        </a:lnSpc>
        <a:spcBef>
          <a:spcPct val="0"/>
        </a:spcBef>
        <a:spcAft>
          <a:spcPts val="1013"/>
        </a:spcAft>
        <a:buClr>
          <a:srgbClr val="FFFFFF"/>
        </a:buClr>
        <a:buSzPct val="45000"/>
        <a:buFont typeface="StarSymbol" charset="0"/>
        <a:buChar char="●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54075" indent="-284163" algn="l" defTabSz="457200" rtl="0" eaLnBrk="0" fontAlgn="base" hangingPunct="0">
        <a:lnSpc>
          <a:spcPct val="95000"/>
        </a:lnSpc>
        <a:spcBef>
          <a:spcPct val="0"/>
        </a:spcBef>
        <a:spcAft>
          <a:spcPts val="725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285875" indent="-212725" algn="l" defTabSz="457200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200">
          <a:solidFill>
            <a:srgbClr val="FFFFFF"/>
          </a:solidFill>
          <a:latin typeface="+mn-lt"/>
          <a:ea typeface="+mn-ea"/>
          <a:cs typeface="+mn-cs"/>
        </a:defRPr>
      </a:lvl3pPr>
      <a:lvl4pPr marL="1717675" indent="-206375" algn="l" defTabSz="457200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49475" indent="-207963" algn="l" defTabSz="457200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066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638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210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782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28529"/>
            <a:ext cx="8594725" cy="1252537"/>
          </a:xfrm>
        </p:spPr>
        <p:txBody>
          <a:bodyPr/>
          <a:lstStyle/>
          <a:p>
            <a:r>
              <a:rPr lang="en-US" dirty="0" smtClean="0"/>
              <a:t>Analyzing Anonymity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419225"/>
            <a:ext cx="8594725" cy="5435601"/>
          </a:xfrm>
        </p:spPr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Analyzing onion-routing security</a:t>
            </a:r>
          </a:p>
          <a:p>
            <a:pPr marL="1050925" lvl="1" indent="-514350">
              <a:buSzPct val="100000"/>
              <a:buFont typeface="+mj-lt"/>
              <a:buAutoNum type="arabicPeriod"/>
            </a:pPr>
            <a:r>
              <a:rPr lang="en-US" i="1" dirty="0"/>
              <a:t>Anonymity Analysis of Onion Routing in the Universally </a:t>
            </a:r>
            <a:r>
              <a:rPr lang="en-US" i="1" dirty="0" err="1"/>
              <a:t>Composable</a:t>
            </a:r>
            <a:r>
              <a:rPr lang="en-US" i="1" dirty="0"/>
              <a:t> </a:t>
            </a:r>
            <a:r>
              <a:rPr lang="en-US" i="1" dirty="0" smtClean="0"/>
              <a:t>Framework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Provable Privacy Workshop 2012</a:t>
            </a:r>
          </a:p>
          <a:p>
            <a:pPr marL="1050925" lvl="1" indent="-514350">
              <a:buSzPct val="100000"/>
              <a:buFont typeface="+mj-lt"/>
              <a:buAutoNum type="arabicPeriod"/>
            </a:pPr>
            <a:r>
              <a:rPr lang="en-US" i="1" dirty="0" smtClean="0"/>
              <a:t>A Probabilistic </a:t>
            </a:r>
            <a:r>
              <a:rPr lang="en-US" i="1" dirty="0"/>
              <a:t>Analysis of Onion Routing in a Black-box </a:t>
            </a:r>
            <a:r>
              <a:rPr lang="en-US" i="1" dirty="0" smtClean="0"/>
              <a:t>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TISSEC (forthcoming)</a:t>
            </a:r>
          </a:p>
          <a:p>
            <a:pPr marL="536575" lvl="1" indent="0">
              <a:buSzPct val="100000"/>
              <a:buNone/>
            </a:pPr>
            <a:r>
              <a:rPr lang="en-US" dirty="0"/>
              <a:t>by Joan </a:t>
            </a:r>
            <a:r>
              <a:rPr lang="en-US" dirty="0" err="1"/>
              <a:t>Feigenbaum</a:t>
            </a:r>
            <a:r>
              <a:rPr lang="en-US" dirty="0"/>
              <a:t>, Aaron Johnson, and Paul </a:t>
            </a:r>
            <a:r>
              <a:rPr lang="en-US" dirty="0" err="1" smtClean="0"/>
              <a:t>Syverson</a:t>
            </a:r>
            <a:endParaRPr lang="en-US" dirty="0" smtClean="0"/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Analyzing Dissent security</a:t>
            </a:r>
          </a:p>
          <a:p>
            <a:pPr marL="1050925" lvl="1" indent="-514350">
              <a:buSzPct val="100000"/>
              <a:buFont typeface="+mj-lt"/>
              <a:buAutoNum type="arabicPeriod"/>
            </a:pPr>
            <a:r>
              <a:rPr lang="en-US" dirty="0" smtClean="0"/>
              <a:t>Ongoing work </a:t>
            </a:r>
            <a:r>
              <a:rPr lang="en-US" dirty="0"/>
              <a:t>with </a:t>
            </a:r>
            <a:r>
              <a:rPr lang="en-US" dirty="0" err="1"/>
              <a:t>Ewa</a:t>
            </a:r>
            <a:r>
              <a:rPr lang="en-US" dirty="0"/>
              <a:t> </a:t>
            </a:r>
            <a:r>
              <a:rPr lang="en-US" dirty="0" err="1"/>
              <a:t>Syta</a:t>
            </a:r>
            <a:r>
              <a:rPr lang="en-US" dirty="0"/>
              <a:t>, Henry Corrigan-Gibbs, </a:t>
            </a:r>
            <a:r>
              <a:rPr lang="en-US" dirty="0" err="1"/>
              <a:t>Shu</a:t>
            </a:r>
            <a:r>
              <a:rPr lang="en-US" dirty="0"/>
              <a:t>-Chun </a:t>
            </a:r>
            <a:r>
              <a:rPr lang="en-US" dirty="0" err="1"/>
              <a:t>Weng</a:t>
            </a:r>
            <a:r>
              <a:rPr lang="en-US" dirty="0"/>
              <a:t>, and Bryan </a:t>
            </a:r>
            <a:r>
              <a:rPr lang="en-US" dirty="0" smtClean="0"/>
              <a:t>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2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1: </a:t>
            </a:r>
            <a:r>
              <a:rPr lang="en-US" sz="3200" dirty="0" smtClean="0">
                <a:latin typeface="+mn-lt"/>
              </a:rPr>
              <a:t>Client duplication, no blamed</a:t>
            </a:r>
          </a:p>
        </p:txBody>
      </p:sp>
      <p:sp>
        <p:nvSpPr>
          <p:cNvPr id="46" name="Multiply 45"/>
          <p:cNvSpPr/>
          <p:nvPr/>
        </p:nvSpPr>
        <p:spPr bwMode="auto">
          <a:xfrm>
            <a:off x="7857331" y="24860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7" name="Multiply 46"/>
          <p:cNvSpPr/>
          <p:nvPr/>
        </p:nvSpPr>
        <p:spPr bwMode="auto">
          <a:xfrm>
            <a:off x="7857331" y="33242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9" name="Multiply 48"/>
          <p:cNvSpPr/>
          <p:nvPr/>
        </p:nvSpPr>
        <p:spPr bwMode="auto">
          <a:xfrm>
            <a:off x="7857331" y="41624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131" y="2486025"/>
            <a:ext cx="30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131" y="3324225"/>
            <a:ext cx="30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233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1: </a:t>
            </a:r>
            <a:r>
              <a:rPr lang="en-US" sz="3200" dirty="0" smtClean="0">
                <a:latin typeface="+mn-lt"/>
              </a:rPr>
              <a:t>Client duplication, no blamed</a:t>
            </a:r>
          </a:p>
          <a:p>
            <a:r>
              <a:rPr lang="en-US" sz="3200" i="1" dirty="0" smtClean="0">
                <a:latin typeface="+mn-lt"/>
              </a:rPr>
              <a:t>Solution: Commit to messages first.</a:t>
            </a:r>
            <a:endParaRPr lang="en-US" sz="3200" i="1" dirty="0">
              <a:latin typeface="+mn-lt"/>
            </a:endParaRPr>
          </a:p>
        </p:txBody>
      </p:sp>
      <p:sp>
        <p:nvSpPr>
          <p:cNvPr id="5" name="Multiply 4"/>
          <p:cNvSpPr/>
          <p:nvPr/>
        </p:nvSpPr>
        <p:spPr bwMode="auto">
          <a:xfrm>
            <a:off x="1075531" y="24098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6" name="Multiply 45"/>
          <p:cNvSpPr/>
          <p:nvPr/>
        </p:nvSpPr>
        <p:spPr bwMode="auto">
          <a:xfrm>
            <a:off x="3285331" y="33242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7" name="Multiply 46"/>
          <p:cNvSpPr/>
          <p:nvPr/>
        </p:nvSpPr>
        <p:spPr bwMode="auto">
          <a:xfrm>
            <a:off x="5190331" y="24098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9" name="Multiply 48"/>
          <p:cNvSpPr/>
          <p:nvPr/>
        </p:nvSpPr>
        <p:spPr bwMode="auto">
          <a:xfrm>
            <a:off x="7171531" y="40862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7857331" y="24860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3" name="Multiply 52"/>
          <p:cNvSpPr/>
          <p:nvPr/>
        </p:nvSpPr>
        <p:spPr bwMode="auto">
          <a:xfrm>
            <a:off x="7857331" y="33242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4" name="Multiply 53"/>
          <p:cNvSpPr/>
          <p:nvPr/>
        </p:nvSpPr>
        <p:spPr bwMode="auto">
          <a:xfrm>
            <a:off x="7857331" y="41624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5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1: </a:t>
            </a:r>
            <a:r>
              <a:rPr lang="en-US" sz="3200" dirty="0" smtClean="0">
                <a:latin typeface="+mn-lt"/>
              </a:rPr>
              <a:t>Client duplication, no blamed</a:t>
            </a:r>
          </a:p>
          <a:p>
            <a:r>
              <a:rPr lang="en-US" sz="3200" i="1" dirty="0" smtClean="0">
                <a:latin typeface="+mn-lt"/>
              </a:rPr>
              <a:t>Solution: Commit to messages first </a:t>
            </a:r>
          </a:p>
          <a:p>
            <a:r>
              <a:rPr lang="en-US" sz="3200" i="1" dirty="0" smtClean="0">
                <a:latin typeface="+mn-lt"/>
              </a:rPr>
              <a:t>	       </a:t>
            </a:r>
            <a:r>
              <a:rPr lang="en-US" sz="3200" b="1" i="1" dirty="0" smtClean="0">
                <a:latin typeface="+mn-lt"/>
              </a:rPr>
              <a:t>non-malleably</a:t>
            </a:r>
            <a:r>
              <a:rPr lang="en-US" sz="3200" i="1" dirty="0" smtClean="0">
                <a:latin typeface="+mn-lt"/>
              </a:rPr>
              <a:t>.</a:t>
            </a:r>
            <a:endParaRPr lang="en-US" sz="3200" i="1" dirty="0">
              <a:latin typeface="+mn-lt"/>
            </a:endParaRPr>
          </a:p>
        </p:txBody>
      </p:sp>
      <p:sp>
        <p:nvSpPr>
          <p:cNvPr id="5" name="Multiply 4"/>
          <p:cNvSpPr/>
          <p:nvPr/>
        </p:nvSpPr>
        <p:spPr bwMode="auto">
          <a:xfrm>
            <a:off x="1075531" y="24098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6" name="Multiply 45"/>
          <p:cNvSpPr/>
          <p:nvPr/>
        </p:nvSpPr>
        <p:spPr bwMode="auto">
          <a:xfrm>
            <a:off x="3285331" y="33242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7" name="Multiply 46"/>
          <p:cNvSpPr/>
          <p:nvPr/>
        </p:nvSpPr>
        <p:spPr bwMode="auto">
          <a:xfrm>
            <a:off x="5190331" y="24098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9" name="Multiply 48"/>
          <p:cNvSpPr/>
          <p:nvPr/>
        </p:nvSpPr>
        <p:spPr bwMode="auto">
          <a:xfrm>
            <a:off x="7171531" y="4086225"/>
            <a:ext cx="762000" cy="838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7857331" y="24860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3" name="Multiply 52"/>
          <p:cNvSpPr/>
          <p:nvPr/>
        </p:nvSpPr>
        <p:spPr bwMode="auto">
          <a:xfrm>
            <a:off x="7857331" y="33242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4" name="Multiply 53"/>
          <p:cNvSpPr/>
          <p:nvPr/>
        </p:nvSpPr>
        <p:spPr bwMode="auto">
          <a:xfrm>
            <a:off x="7857331" y="41624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64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Adversary can unaccountably duplicate honest users’ plaintexts.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/>
              <a:t>Commitments must be non-</a:t>
            </a:r>
            <a:r>
              <a:rPr lang="en-US" dirty="0" smtClean="0"/>
              <a:t>malleable.</a:t>
            </a:r>
            <a:endParaRPr lang="en-US" dirty="0"/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Adversary can submit self-duplicates to cause failure with no blame.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Equivocation during broadcast can cause inconsistent final state.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Some validation checks missing</a:t>
            </a:r>
          </a:p>
          <a:p>
            <a:pPr marL="619125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19125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Adversary can unaccountably duplicate honest users’ plaintexts.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Commitments must be non-</a:t>
            </a:r>
            <a:r>
              <a:rPr lang="en-US" dirty="0" smtClean="0">
                <a:solidFill>
                  <a:srgbClr val="FFFF00"/>
                </a:solidFill>
              </a:rPr>
              <a:t>malleable.</a:t>
            </a:r>
            <a:endParaRPr lang="en-US" dirty="0">
              <a:solidFill>
                <a:srgbClr val="FFFF00"/>
              </a:solidFill>
            </a:endParaRP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Adversary can submit self-duplicates to cause failure with no blame.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Equivocation during broadcast can cause inconsistent final state.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Some validation checks missing</a:t>
            </a:r>
          </a:p>
          <a:p>
            <a:pPr marL="619125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19125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3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Adversary can unaccountably duplicate honest users’ plaintexts.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Commitments must be non-</a:t>
            </a:r>
            <a:r>
              <a:rPr lang="en-US" dirty="0" smtClean="0">
                <a:solidFill>
                  <a:schemeClr val="bg1"/>
                </a:solidFill>
              </a:rPr>
              <a:t>malleable.</a:t>
            </a:r>
            <a:endParaRPr lang="en-US" dirty="0">
              <a:solidFill>
                <a:schemeClr val="bg1"/>
              </a:solidFill>
            </a:endParaRP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Adversary can submit self-duplicates to cause failure with no blame.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Equivocation during broadcast can cause inconsistent final state.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Some validation checks missing</a:t>
            </a:r>
          </a:p>
          <a:p>
            <a:pPr marL="619125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19125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20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smtClean="0">
                <a:solidFill>
                  <a:srgbClr val="FF0000"/>
                </a:solidFill>
                <a:latin typeface="+mn-lt"/>
              </a:rPr>
              <a:t>1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3: Self-duplication, no blamed</a:t>
            </a:r>
          </a:p>
        </p:txBody>
      </p:sp>
      <p:sp>
        <p:nvSpPr>
          <p:cNvPr id="46" name="Multiply 45"/>
          <p:cNvSpPr/>
          <p:nvPr/>
        </p:nvSpPr>
        <p:spPr bwMode="auto">
          <a:xfrm>
            <a:off x="7857331" y="24860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7" name="Multiply 46"/>
          <p:cNvSpPr/>
          <p:nvPr/>
        </p:nvSpPr>
        <p:spPr bwMode="auto">
          <a:xfrm>
            <a:off x="7857331" y="33242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9" name="Multiply 48"/>
          <p:cNvSpPr/>
          <p:nvPr/>
        </p:nvSpPr>
        <p:spPr bwMode="auto">
          <a:xfrm>
            <a:off x="7857331" y="41624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131" y="2486025"/>
            <a:ext cx="30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131" y="3324225"/>
            <a:ext cx="30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?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22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1:3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smtClean="0">
                <a:solidFill>
                  <a:srgbClr val="FF0000"/>
                </a:solidFill>
                <a:latin typeface="+mn-lt"/>
              </a:rPr>
              <a:t>1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3: Self-duplication, no blamed</a:t>
            </a:r>
          </a:p>
          <a:p>
            <a:r>
              <a:rPr lang="en-US" sz="3200" i="1" dirty="0">
                <a:latin typeface="+mn-lt"/>
              </a:rPr>
              <a:t>Solution: </a:t>
            </a:r>
            <a:r>
              <a:rPr lang="en-US" sz="3200" i="1" dirty="0" smtClean="0">
                <a:latin typeface="+mn-lt"/>
              </a:rPr>
              <a:t>Blame duplicate submitters.</a:t>
            </a:r>
            <a:endParaRPr lang="en-US" sz="3200" i="1" dirty="0">
              <a:latin typeface="+mn-lt"/>
            </a:endParaRPr>
          </a:p>
        </p:txBody>
      </p:sp>
      <p:sp>
        <p:nvSpPr>
          <p:cNvPr id="46" name="Multiply 45"/>
          <p:cNvSpPr/>
          <p:nvPr/>
        </p:nvSpPr>
        <p:spPr bwMode="auto">
          <a:xfrm>
            <a:off x="7857331" y="24860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7" name="Multiply 46"/>
          <p:cNvSpPr/>
          <p:nvPr/>
        </p:nvSpPr>
        <p:spPr bwMode="auto">
          <a:xfrm>
            <a:off x="7857331" y="33242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9" name="Multiply 48"/>
          <p:cNvSpPr/>
          <p:nvPr/>
        </p:nvSpPr>
        <p:spPr bwMode="auto">
          <a:xfrm>
            <a:off x="7857331" y="41624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70731" y="2486025"/>
            <a:ext cx="12954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70731" y="3324225"/>
            <a:ext cx="12954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4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Adversary can unaccountably duplicate honest users’ plaintexts.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Commitments must be non-</a:t>
            </a:r>
            <a:r>
              <a:rPr lang="en-US" dirty="0" smtClean="0">
                <a:solidFill>
                  <a:schemeClr val="bg1"/>
                </a:solidFill>
              </a:rPr>
              <a:t>malleable.</a:t>
            </a:r>
            <a:endParaRPr lang="en-US" dirty="0">
              <a:solidFill>
                <a:schemeClr val="bg1"/>
              </a:solidFill>
            </a:endParaRP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Adversary can submit self-duplicates to cause failure with no blame.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Equivocation during broadcast can cause inconsistent final state.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Some validation checks missing</a:t>
            </a:r>
          </a:p>
          <a:p>
            <a:pPr marL="619125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19125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27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Adversary can unaccountably duplicate honest users’ plaintexts.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Commitments must be non-</a:t>
            </a:r>
            <a:r>
              <a:rPr lang="en-US" dirty="0" smtClean="0">
                <a:solidFill>
                  <a:schemeClr val="bg1"/>
                </a:solidFill>
              </a:rPr>
              <a:t>malleable.</a:t>
            </a:r>
            <a:endParaRPr lang="en-US" dirty="0">
              <a:solidFill>
                <a:schemeClr val="bg1"/>
              </a:solidFill>
            </a:endParaRP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Adversary can submit self-duplicates to cause failure with no blame.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Equivocation during broadcast can cause inconsistent final state.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Some validation checks missing</a:t>
            </a:r>
          </a:p>
          <a:p>
            <a:pPr marL="619125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19125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2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</a:t>
            </a:r>
            <a:r>
              <a:rPr lang="en-US" dirty="0" smtClean="0"/>
              <a:t>Onion-Routing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(black-box) model of onion routing</a:t>
            </a:r>
          </a:p>
          <a:p>
            <a:r>
              <a:rPr lang="en-US" dirty="0" smtClean="0"/>
              <a:t>Use Universally </a:t>
            </a:r>
            <a:r>
              <a:rPr lang="en-US" dirty="0" err="1" smtClean="0"/>
              <a:t>Composable</a:t>
            </a:r>
            <a:r>
              <a:rPr lang="en-US" dirty="0" smtClean="0"/>
              <a:t> (UC) framework</a:t>
            </a:r>
          </a:p>
          <a:p>
            <a:r>
              <a:rPr lang="en-US" dirty="0" smtClean="0"/>
              <a:t>Focus on information leaked</a:t>
            </a:r>
          </a:p>
          <a:p>
            <a:r>
              <a:rPr lang="en-US" dirty="0" smtClean="0"/>
              <a:t>Perform anonymity analysis on model</a:t>
            </a:r>
          </a:p>
        </p:txBody>
      </p:sp>
    </p:spTree>
    <p:extLst>
      <p:ext uri="{BB962C8B-B14F-4D97-AF65-F5344CB8AC3E}">
        <p14:creationId xmlns:p14="http://schemas.microsoft.com/office/powerpoint/2010/main" val="1813971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Dissent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Users non-malleably commit to messages before submission.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/>
              <a:t>Duplicate submission punished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Explicit reliable broadcasts added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Several </a:t>
            </a:r>
            <a:r>
              <a:rPr lang="en-US" dirty="0"/>
              <a:t>v</a:t>
            </a:r>
            <a:r>
              <a:rPr lang="en-US" dirty="0" smtClean="0"/>
              <a:t>alidation checks added with blame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Honest members guaranteed to agree on who to blame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1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security primitive as an </a:t>
            </a:r>
            <a:r>
              <a:rPr lang="en-US" i="1" dirty="0" smtClean="0"/>
              <a:t>ideal functionality </a:t>
            </a:r>
            <a:r>
              <a:rPr lang="en-US" dirty="0" smtClean="0">
                <a:latin typeface="Apple Chancery"/>
                <a:cs typeface="Apple Chancery"/>
              </a:rPr>
              <a:t>F</a:t>
            </a:r>
          </a:p>
          <a:p>
            <a:r>
              <a:rPr lang="en-US" dirty="0" smtClean="0"/>
              <a:t>Construct a protocol </a:t>
            </a:r>
            <a:r>
              <a:rPr lang="en-US" dirty="0" err="1" smtClean="0"/>
              <a:t>Π</a:t>
            </a:r>
            <a:r>
              <a:rPr lang="en-US" dirty="0" smtClean="0"/>
              <a:t> that </a:t>
            </a:r>
            <a:r>
              <a:rPr lang="en-US" i="1" dirty="0" smtClean="0"/>
              <a:t>UC emulates</a:t>
            </a:r>
            <a:r>
              <a:rPr lang="en-US" dirty="0" smtClean="0"/>
              <a:t> </a:t>
            </a:r>
            <a:r>
              <a:rPr lang="en-US" dirty="0" smtClean="0">
                <a:latin typeface="Apple Chancery"/>
                <a:cs typeface="Apple Chancery"/>
              </a:rPr>
              <a:t>F</a:t>
            </a:r>
          </a:p>
          <a:p>
            <a:r>
              <a:rPr lang="en-US" dirty="0" smtClean="0"/>
              <a:t>Running </a:t>
            </a:r>
            <a:r>
              <a:rPr lang="en-US" dirty="0" err="1" smtClean="0"/>
              <a:t>Π</a:t>
            </a:r>
            <a:r>
              <a:rPr lang="en-US" dirty="0" smtClean="0"/>
              <a:t> can replace using </a:t>
            </a:r>
            <a:r>
              <a:rPr lang="en-US" dirty="0" smtClean="0">
                <a:latin typeface="Apple Chancery"/>
                <a:cs typeface="Apple Chancery"/>
              </a:rPr>
              <a:t>F </a:t>
            </a:r>
            <a:r>
              <a:rPr lang="en-US" dirty="0" smtClean="0"/>
              <a:t>in any protocol – security </a:t>
            </a:r>
            <a:r>
              <a:rPr lang="en-US" i="1" dirty="0" smtClean="0"/>
              <a:t>composes</a:t>
            </a:r>
            <a:endParaRPr lang="en-US" i="1" dirty="0" smtClean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833142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31" y="627063"/>
            <a:ext cx="9601200" cy="1252537"/>
          </a:xfrm>
        </p:spPr>
        <p:txBody>
          <a:bodyPr/>
          <a:lstStyle/>
          <a:p>
            <a:r>
              <a:rPr lang="en-US" dirty="0" smtClean="0"/>
              <a:t>Sequence of Games Anonymity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0: Original anonymity game</a:t>
            </a:r>
          </a:p>
          <a:p>
            <a:r>
              <a:rPr lang="en-US" dirty="0" smtClean="0"/>
              <a:t>Game 1: Replace encrypted descriptors during shuffle with encrypted fixed messages</a:t>
            </a:r>
          </a:p>
          <a:p>
            <a:r>
              <a:rPr lang="en-US" dirty="0" smtClean="0"/>
              <a:t>Game 2: Replace encrypted </a:t>
            </a:r>
            <a:r>
              <a:rPr lang="en-US" dirty="0"/>
              <a:t>random seeds </a:t>
            </a:r>
            <a:r>
              <a:rPr lang="en-US" dirty="0" smtClean="0"/>
              <a:t>after shuffle with </a:t>
            </a:r>
            <a:r>
              <a:rPr lang="en-US" dirty="0"/>
              <a:t>encrypted fixed </a:t>
            </a:r>
            <a:r>
              <a:rPr lang="en-US" dirty="0" smtClean="0"/>
              <a:t>messages</a:t>
            </a:r>
            <a:endParaRPr lang="en-US" dirty="0"/>
          </a:p>
          <a:p>
            <a:r>
              <a:rPr lang="en-US" dirty="0" smtClean="0"/>
              <a:t>Game 3: Replace pseudorandom sequences with random sequences</a:t>
            </a:r>
          </a:p>
        </p:txBody>
      </p:sp>
    </p:spTree>
    <p:extLst>
      <p:ext uri="{BB962C8B-B14F-4D97-AF65-F5344CB8AC3E}">
        <p14:creationId xmlns:p14="http://schemas.microsoft.com/office/powerpoint/2010/main" val="1723223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5431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m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431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m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543131" y="41624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7" name="Straight Arrow Connector 56"/>
          <p:cNvCxnSpPr>
            <a:endCxn id="54" idx="1"/>
          </p:cNvCxnSpPr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01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0: Shuffle duplication attack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2934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US" sz="3200" baseline="-250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{I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3200" baseline="-25000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32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32731" y="5305425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Problem 0: Shuffle duplication attack</a:t>
            </a:r>
          </a:p>
          <a:p>
            <a:r>
              <a:rPr lang="en-US" sz="3200" i="1" dirty="0" smtClean="0">
                <a:latin typeface="+mn-lt"/>
              </a:rPr>
              <a:t>Solution: Duplicates cause NO-GO.</a:t>
            </a:r>
            <a:br>
              <a:rPr lang="en-US" sz="3200" i="1" dirty="0" smtClean="0">
                <a:latin typeface="+mn-lt"/>
              </a:rPr>
            </a:br>
            <a:r>
              <a:rPr lang="en-US" sz="3200" i="1" dirty="0" smtClean="0">
                <a:latin typeface="+mn-lt"/>
              </a:rPr>
              <a:t>	      Blame lying shuffle.</a:t>
            </a:r>
            <a:endParaRPr lang="en-US" sz="3200" i="1" dirty="0">
              <a:latin typeface="+mn-lt"/>
            </a:endParaRPr>
          </a:p>
        </p:txBody>
      </p:sp>
      <p:sp>
        <p:nvSpPr>
          <p:cNvPr id="5" name="Multiply 4"/>
          <p:cNvSpPr/>
          <p:nvPr/>
        </p:nvSpPr>
        <p:spPr bwMode="auto">
          <a:xfrm>
            <a:off x="7857331" y="24860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39" name="Multiply 38"/>
          <p:cNvSpPr/>
          <p:nvPr/>
        </p:nvSpPr>
        <p:spPr bwMode="auto">
          <a:xfrm>
            <a:off x="7857331" y="33242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40" name="Multiply 39"/>
          <p:cNvSpPr/>
          <p:nvPr/>
        </p:nvSpPr>
        <p:spPr bwMode="auto">
          <a:xfrm>
            <a:off x="7857331" y="4162425"/>
            <a:ext cx="609600" cy="6858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1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Onion-Routing Ideal Functionality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8531" y="3248025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	</a:t>
            </a:r>
            <a:r>
              <a:rPr lang="en-US" i="1" dirty="0" smtClean="0">
                <a:latin typeface="+mn-lt"/>
              </a:rPr>
              <a:t>	u </a:t>
            </a:r>
            <a:r>
              <a:rPr lang="en-US" dirty="0" smtClean="0">
                <a:latin typeface="+mn-lt"/>
              </a:rPr>
              <a:t>with probability </a:t>
            </a:r>
            <a:r>
              <a:rPr lang="en-US" i="1" dirty="0" smtClean="0">
                <a:latin typeface="+mn-lt"/>
              </a:rPr>
              <a:t>b</a:t>
            </a:r>
          </a:p>
          <a:p>
            <a:r>
              <a:rPr lang="en-US" i="1" dirty="0">
                <a:latin typeface="+mn-lt"/>
              </a:rPr>
              <a:t>		</a:t>
            </a:r>
            <a:r>
              <a:rPr lang="en-US" i="1" dirty="0" err="1">
                <a:latin typeface="+mn-lt"/>
              </a:rPr>
              <a:t>ø</a:t>
            </a:r>
            <a:r>
              <a:rPr lang="en-US" i="1" dirty="0" smtClean="0">
                <a:latin typeface="+mn-lt"/>
                <a:sym typeface="Webdings"/>
              </a:rPr>
              <a:t> </a:t>
            </a:r>
            <a:r>
              <a:rPr lang="en-US" dirty="0" smtClean="0">
                <a:latin typeface="+mn-lt"/>
              </a:rPr>
              <a:t>with probability 1-</a:t>
            </a:r>
            <a:r>
              <a:rPr lang="en-US" i="1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132931" y="3705225"/>
            <a:ext cx="4572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Left Brace 10"/>
          <p:cNvSpPr/>
          <p:nvPr/>
        </p:nvSpPr>
        <p:spPr bwMode="auto">
          <a:xfrm>
            <a:off x="3666331" y="3324225"/>
            <a:ext cx="304800" cy="762000"/>
          </a:xfrm>
          <a:prstGeom prst="leftBrac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1931" y="34004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x</a:t>
            </a:r>
            <a:endParaRPr lang="en-US" i="1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132931" y="4695825"/>
            <a:ext cx="4572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Left Brace 16"/>
          <p:cNvSpPr/>
          <p:nvPr/>
        </p:nvSpPr>
        <p:spPr bwMode="auto">
          <a:xfrm>
            <a:off x="3666331" y="4314825"/>
            <a:ext cx="304800" cy="762000"/>
          </a:xfrm>
          <a:prstGeom prst="leftBrac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1931" y="43910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70931" y="2562225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Upon receiving destination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 from user </a:t>
            </a:r>
            <a:r>
              <a:rPr lang="en-US" i="1" dirty="0">
                <a:latin typeface="+mn-lt"/>
              </a:rPr>
              <a:t>U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18531" y="4238625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	</a:t>
            </a:r>
            <a:r>
              <a:rPr lang="en-US" i="1" dirty="0" smtClean="0">
                <a:latin typeface="+mn-lt"/>
              </a:rPr>
              <a:t>	d </a:t>
            </a:r>
            <a:r>
              <a:rPr lang="en-US" dirty="0" smtClean="0">
                <a:latin typeface="+mn-lt"/>
              </a:rPr>
              <a:t>with probability </a:t>
            </a:r>
            <a:r>
              <a:rPr lang="en-US" i="1" dirty="0" smtClean="0">
                <a:latin typeface="+mn-lt"/>
              </a:rPr>
              <a:t>b</a:t>
            </a:r>
          </a:p>
          <a:p>
            <a:r>
              <a:rPr lang="en-US" i="1" dirty="0">
                <a:latin typeface="+mn-lt"/>
              </a:rPr>
              <a:t>		</a:t>
            </a:r>
            <a:r>
              <a:rPr lang="en-US" i="1" dirty="0" err="1">
                <a:latin typeface="+mn-lt"/>
              </a:rPr>
              <a:t>ø</a:t>
            </a:r>
            <a:r>
              <a:rPr lang="en-US" i="1" dirty="0" smtClean="0">
                <a:latin typeface="+mn-lt"/>
                <a:sym typeface="Webdings"/>
              </a:rPr>
              <a:t> </a:t>
            </a:r>
            <a:r>
              <a:rPr lang="en-US" dirty="0" smtClean="0">
                <a:latin typeface="+mn-lt"/>
              </a:rPr>
              <a:t>with probability 1-</a:t>
            </a:r>
            <a:r>
              <a:rPr lang="en-US" i="1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0931" y="538162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Send (</a:t>
            </a:r>
            <a:r>
              <a:rPr lang="en-US" i="1" dirty="0" err="1" smtClean="0">
                <a:latin typeface="+mn-lt"/>
              </a:rPr>
              <a:t>x</a:t>
            </a:r>
            <a:r>
              <a:rPr lang="en-US" dirty="0" err="1" smtClean="0">
                <a:latin typeface="+mn-lt"/>
              </a:rPr>
              <a:t>,</a:t>
            </a:r>
            <a:r>
              <a:rPr lang="en-US" i="1" dirty="0" err="1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) to the adversary.</a:t>
            </a:r>
            <a:endParaRPr lang="en-US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066131" y="2486025"/>
            <a:ext cx="6248400" cy="3505200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2131" y="606742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pple Chancery"/>
                <a:cs typeface="Apple Chancery"/>
              </a:rPr>
              <a:t>F</a:t>
            </a:r>
            <a:r>
              <a:rPr lang="en-US" baseline="-25000" dirty="0" smtClean="0">
                <a:latin typeface="+mn-lt"/>
                <a:cs typeface="Apple Chancery"/>
              </a:rPr>
              <a:t>OR</a:t>
            </a:r>
            <a:endParaRPr lang="en-US" baseline="-25000" dirty="0">
              <a:latin typeface="+mn-lt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5332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Black-box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functionality </a:t>
            </a:r>
            <a:r>
              <a:rPr lang="en-US" dirty="0">
                <a:latin typeface="Apple Chancery"/>
                <a:cs typeface="Apple Chancery"/>
              </a:rPr>
              <a:t>F</a:t>
            </a:r>
            <a:r>
              <a:rPr lang="en-US" baseline="-25000" dirty="0">
                <a:cs typeface="Apple Chancery"/>
              </a:rPr>
              <a:t>OR</a:t>
            </a:r>
          </a:p>
          <a:p>
            <a:r>
              <a:rPr lang="en-US" dirty="0" smtClean="0"/>
              <a:t>Environment assumptions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user gets a destination</a:t>
            </a:r>
          </a:p>
          <a:p>
            <a:pPr lvl="1"/>
            <a:r>
              <a:rPr lang="en-US" dirty="0" smtClean="0"/>
              <a:t>Destination for user </a:t>
            </a:r>
            <a:r>
              <a:rPr lang="en-US" i="1" dirty="0" smtClean="0"/>
              <a:t>u</a:t>
            </a:r>
            <a:r>
              <a:rPr lang="en-US" dirty="0" smtClean="0"/>
              <a:t> chosen from distribution </a:t>
            </a:r>
            <a:r>
              <a:rPr lang="en-US" i="1" dirty="0" err="1" smtClean="0"/>
              <a:t>p</a:t>
            </a:r>
            <a:r>
              <a:rPr lang="en-US" i="1" baseline="30000" dirty="0" err="1" smtClean="0"/>
              <a:t>u</a:t>
            </a:r>
            <a:endParaRPr lang="en-US" i="1" baseline="30000" dirty="0" smtClean="0"/>
          </a:p>
          <a:p>
            <a:r>
              <a:rPr lang="en-US" dirty="0" smtClean="0"/>
              <a:t>Adversary compromises a fraction </a:t>
            </a:r>
            <a:r>
              <a:rPr lang="en-US" i="1" dirty="0" smtClean="0"/>
              <a:t>b</a:t>
            </a:r>
            <a:r>
              <a:rPr lang="en-US" dirty="0" smtClean="0"/>
              <a:t> of routers before execution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5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Anonymity Analysis of Black </a:t>
            </a:r>
            <a:r>
              <a:rPr lang="en-US" dirty="0"/>
              <a:t>B</a:t>
            </a:r>
            <a:r>
              <a:rPr lang="en-US" dirty="0" smtClean="0"/>
              <a:t>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lower bound expected anonymity with standard approximation: b</a:t>
            </a:r>
            <a:r>
              <a:rPr lang="en-US" baseline="30000" dirty="0" smtClean="0"/>
              <a:t>2</a:t>
            </a:r>
            <a:r>
              <a:rPr lang="en-US" dirty="0" smtClean="0"/>
              <a:t> + (1-b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 err="1" smtClean="0"/>
              <a:t>p</a:t>
            </a:r>
            <a:r>
              <a:rPr lang="en-US" baseline="30000" dirty="0" err="1" smtClean="0"/>
              <a:t>u</a:t>
            </a:r>
            <a:r>
              <a:rPr lang="en-US" baseline="-25000" dirty="0" err="1" smtClean="0"/>
              <a:t>d</a:t>
            </a:r>
            <a:endParaRPr lang="en-US" baseline="-25000" dirty="0" smtClean="0"/>
          </a:p>
          <a:p>
            <a:r>
              <a:rPr lang="en-US" dirty="0"/>
              <a:t>W</a:t>
            </a:r>
            <a:r>
              <a:rPr lang="en-US" dirty="0" smtClean="0"/>
              <a:t>orst </a:t>
            </a:r>
            <a:r>
              <a:rPr lang="en-US" dirty="0"/>
              <a:t>case </a:t>
            </a:r>
            <a:r>
              <a:rPr lang="en-US" dirty="0" smtClean="0"/>
              <a:t>for anonymity is when user acts exactly unlike or exactly like others</a:t>
            </a:r>
          </a:p>
          <a:p>
            <a:r>
              <a:rPr lang="en-US" dirty="0" smtClean="0"/>
              <a:t>Worst-case anonymity is typically as if √b routers compromised: b + (1-b)</a:t>
            </a:r>
            <a:r>
              <a:rPr lang="en-US" dirty="0" err="1" smtClean="0"/>
              <a:t>p</a:t>
            </a:r>
            <a:r>
              <a:rPr lang="en-US" baseline="30000" dirty="0" err="1" smtClean="0"/>
              <a:t>u</a:t>
            </a:r>
            <a:r>
              <a:rPr lang="en-US" baseline="-25000" dirty="0" err="1" smtClean="0"/>
              <a:t>d</a:t>
            </a:r>
            <a:endParaRPr lang="en-US" baseline="-25000" dirty="0" smtClean="0"/>
          </a:p>
          <a:p>
            <a:r>
              <a:rPr lang="en-US" dirty="0" smtClean="0"/>
              <a:t>Anonymity in typical situations approaches lower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8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ideal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31" y="2101850"/>
            <a:ext cx="9448800" cy="4752975"/>
          </a:xfrm>
        </p:spPr>
        <p:txBody>
          <a:bodyPr/>
          <a:lstStyle/>
          <a:p>
            <a:r>
              <a:rPr lang="en-US" i="1" dirty="0"/>
              <a:t>Provably Secure and Practical Onion </a:t>
            </a:r>
            <a:r>
              <a:rPr lang="en-US" i="1" dirty="0" smtClean="0"/>
              <a:t>Routing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err="1" smtClean="0"/>
              <a:t>Backes</a:t>
            </a:r>
            <a:r>
              <a:rPr lang="en-US" dirty="0" smtClean="0"/>
              <a:t>, Kate, Goldberg, and </a:t>
            </a:r>
            <a:r>
              <a:rPr lang="en-US" dirty="0" err="1" smtClean="0"/>
              <a:t>Mohammadi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Computer Security Foundations Symposium 2012</a:t>
            </a:r>
          </a:p>
          <a:p>
            <a:r>
              <a:rPr lang="en-US" dirty="0" smtClean="0"/>
              <a:t>Functional primitive</a:t>
            </a:r>
          </a:p>
          <a:p>
            <a:r>
              <a:rPr lang="en-US" dirty="0" smtClean="0"/>
              <a:t>Shown to UC-emulate </a:t>
            </a:r>
            <a:r>
              <a:rPr lang="en-US" dirty="0">
                <a:latin typeface="Apple Chancery"/>
                <a:cs typeface="Apple Chancery"/>
              </a:rPr>
              <a:t>F</a:t>
            </a:r>
            <a:r>
              <a:rPr lang="en-US" baseline="-25000" dirty="0">
                <a:cs typeface="Apple Chancery"/>
              </a:rPr>
              <a:t>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287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19125" indent="-514350"/>
            <a:r>
              <a:rPr lang="en-US" dirty="0"/>
              <a:t>Analyzing Dissent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rigorous definitions and proofs</a:t>
            </a:r>
          </a:p>
          <a:p>
            <a:pPr lvl="1"/>
            <a:r>
              <a:rPr lang="en-US" dirty="0" smtClean="0"/>
              <a:t>Anonymity</a:t>
            </a:r>
          </a:p>
          <a:p>
            <a:pPr lvl="1"/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Integrity</a:t>
            </a:r>
          </a:p>
          <a:p>
            <a:r>
              <a:rPr lang="en-US" dirty="0" smtClean="0"/>
              <a:t>Standard sequence-of-games anonymity proofs</a:t>
            </a:r>
          </a:p>
          <a:p>
            <a:r>
              <a:rPr lang="en-US" dirty="0" smtClean="0"/>
              <a:t>Discovered flaws</a:t>
            </a:r>
          </a:p>
        </p:txBody>
      </p:sp>
    </p:spTree>
    <p:extLst>
      <p:ext uri="{BB962C8B-B14F-4D97-AF65-F5344CB8AC3E}">
        <p14:creationId xmlns:p14="http://schemas.microsoft.com/office/powerpoint/2010/main" val="303249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Adversary can unaccountably duplicate honest users’ plaintexts.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/>
              <a:t>Commitments must be non-</a:t>
            </a:r>
            <a:r>
              <a:rPr lang="en-US" dirty="0" smtClean="0"/>
              <a:t>malleable.</a:t>
            </a:r>
            <a:endParaRPr lang="en-US" dirty="0"/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Adversary can submit self-duplicates to cause failure with no blame.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Equivocation during broadcast can cause inconsistent final state.</a:t>
            </a:r>
          </a:p>
          <a:p>
            <a:pPr marL="619125" indent="-514350">
              <a:buSzPct val="100000"/>
              <a:buFont typeface="+mj-lt"/>
              <a:buAutoNum type="arabicPeriod"/>
            </a:pPr>
            <a:r>
              <a:rPr lang="en-US" dirty="0" smtClean="0"/>
              <a:t>Some validation checks missing</a:t>
            </a:r>
          </a:p>
          <a:p>
            <a:pPr marL="619125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19125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dirty="0" smtClean="0"/>
              <a:t>Discovered Shuffle Flaws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94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59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5731" y="1495425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47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3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131" y="1571625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131" y="2486025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31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1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1:3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6731" y="24860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6731" y="33242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6731" y="4162425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baseline="-25000" dirty="0" smtClean="0">
                <a:latin typeface="+mn-lt"/>
              </a:rPr>
              <a:t>:</a:t>
            </a:r>
            <a:r>
              <a:rPr lang="en-US" sz="3200" baseline="-25000" dirty="0">
                <a:latin typeface="+mn-lt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14131" y="24860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1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14131" y="33242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3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4131" y="4162425"/>
            <a:ext cx="106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{I</a:t>
            </a:r>
            <a:r>
              <a:rPr lang="en-US" sz="3200" baseline="-25000" dirty="0" smtClean="0">
                <a:latin typeface="+mn-lt"/>
              </a:rPr>
              <a:t>2</a:t>
            </a:r>
            <a:r>
              <a:rPr lang="en-US" sz="3200" dirty="0" smtClean="0">
                <a:latin typeface="+mn-lt"/>
              </a:rPr>
              <a:t>}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77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77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7731" y="4162425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I</a:t>
            </a:r>
            <a:r>
              <a:rPr lang="en-US" sz="3200" baseline="-25000" dirty="0" smtClean="0">
                <a:latin typeface="+mn-lt"/>
              </a:rPr>
              <a:t>1</a:t>
            </a:r>
            <a:endParaRPr lang="en-US" sz="3200" baseline="-25000" dirty="0">
              <a:latin typeface="+mn-lt"/>
            </a:endParaRPr>
          </a:p>
        </p:txBody>
      </p:sp>
      <p:cxnSp>
        <p:nvCxnSpPr>
          <p:cNvPr id="26" name="Straight Arrow Connector 25"/>
          <p:cNvCxnSpPr>
            <a:stCxn id="4" idx="3"/>
            <a:endCxn id="18" idx="1"/>
          </p:cNvCxnSpPr>
          <p:nvPr/>
        </p:nvCxnSpPr>
        <p:spPr bwMode="auto">
          <a:xfrm>
            <a:off x="2142331" y="2778413"/>
            <a:ext cx="9144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  <a:endCxn id="17" idx="1"/>
          </p:cNvCxnSpPr>
          <p:nvPr/>
        </p:nvCxnSpPr>
        <p:spPr bwMode="auto">
          <a:xfrm flipV="1">
            <a:off x="2066131" y="2778413"/>
            <a:ext cx="990600" cy="8382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19" idx="1"/>
          </p:cNvCxnSpPr>
          <p:nvPr/>
        </p:nvCxnSpPr>
        <p:spPr bwMode="auto">
          <a:xfrm flipV="1">
            <a:off x="2142331" y="4454813"/>
            <a:ext cx="9144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endCxn id="22" idx="1"/>
          </p:cNvCxnSpPr>
          <p:nvPr/>
        </p:nvCxnSpPr>
        <p:spPr bwMode="auto">
          <a:xfrm>
            <a:off x="4199731" y="2790825"/>
            <a:ext cx="914400" cy="16639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endCxn id="20" idx="1"/>
          </p:cNvCxnSpPr>
          <p:nvPr/>
        </p:nvCxnSpPr>
        <p:spPr bwMode="auto">
          <a:xfrm flipV="1">
            <a:off x="4199731" y="27784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21" idx="1"/>
          </p:cNvCxnSpPr>
          <p:nvPr/>
        </p:nvCxnSpPr>
        <p:spPr bwMode="auto">
          <a:xfrm flipV="1">
            <a:off x="4199731" y="3616613"/>
            <a:ext cx="914400" cy="8506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2" idx="3"/>
            <a:endCxn id="23" idx="1"/>
          </p:cNvCxnSpPr>
          <p:nvPr/>
        </p:nvCxnSpPr>
        <p:spPr bwMode="auto">
          <a:xfrm flipV="1">
            <a:off x="6180931" y="2778413"/>
            <a:ext cx="1066800" cy="1676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1" idx="3"/>
            <a:endCxn id="24" idx="1"/>
          </p:cNvCxnSpPr>
          <p:nvPr/>
        </p:nvCxnSpPr>
        <p:spPr bwMode="auto">
          <a:xfrm>
            <a:off x="6180931" y="36166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endCxn id="25" idx="1"/>
          </p:cNvCxnSpPr>
          <p:nvPr/>
        </p:nvCxnSpPr>
        <p:spPr bwMode="auto">
          <a:xfrm>
            <a:off x="6180931" y="2803237"/>
            <a:ext cx="1066800" cy="16515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543131" y="24860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m</a:t>
            </a:r>
            <a:r>
              <a:rPr lang="en-US" sz="3200" baseline="-25000" dirty="0" smtClean="0">
                <a:latin typeface="+mn-lt"/>
              </a:rPr>
              <a:t>2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43131" y="33242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m</a:t>
            </a:r>
            <a:r>
              <a:rPr lang="en-US" sz="3200" baseline="-25000" dirty="0" smtClean="0">
                <a:latin typeface="+mn-lt"/>
              </a:rPr>
              <a:t>3</a:t>
            </a:r>
            <a:endParaRPr lang="en-US" sz="3200" baseline="-25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543131" y="4162425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m</a:t>
            </a:r>
            <a:r>
              <a:rPr lang="en-US" sz="3200" baseline="-25000" dirty="0" smtClean="0">
                <a:latin typeface="+mn-lt"/>
              </a:rPr>
              <a:t>1</a:t>
            </a:r>
            <a:endParaRPr lang="en-US" sz="3200" baseline="-25000" dirty="0">
              <a:latin typeface="+mn-lt"/>
            </a:endParaRPr>
          </a:p>
        </p:txBody>
      </p:sp>
      <p:cxnSp>
        <p:nvCxnSpPr>
          <p:cNvPr id="57" name="Straight Arrow Connector 56"/>
          <p:cNvCxnSpPr>
            <a:endCxn id="54" idx="1"/>
          </p:cNvCxnSpPr>
          <p:nvPr/>
        </p:nvCxnSpPr>
        <p:spPr bwMode="auto">
          <a:xfrm flipV="1">
            <a:off x="7781131" y="2778413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7781131" y="36290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7781131" y="4467225"/>
            <a:ext cx="762000" cy="124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4396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Hiragino Mincho Pro W3"/>
        <a:cs typeface="Hiragino Mincho Pro W3"/>
      </a:majorFont>
      <a:minorFont>
        <a:latin typeface="Arial"/>
        <a:ea typeface="Hiragino Mincho Pro W3"/>
        <a:cs typeface="Hiragino Mincho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39476</TotalTime>
  <Words>1119</Words>
  <Application>Microsoft Macintosh PowerPoint</Application>
  <PresentationFormat>Custom</PresentationFormat>
  <Paragraphs>251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Blank Presentation</vt:lpstr>
      <vt:lpstr>Analyzing Anonymity Protocols</vt:lpstr>
      <vt:lpstr>Analyzing Onion-Routing Security</vt:lpstr>
      <vt:lpstr>Onion-Routing Ideal Functionality</vt:lpstr>
      <vt:lpstr>Black-box Model</vt:lpstr>
      <vt:lpstr>Anonymity Analysis of Black Box</vt:lpstr>
      <vt:lpstr>Other ideal functionality</vt:lpstr>
      <vt:lpstr>Analyzing Dissent security</vt:lpstr>
      <vt:lpstr>Discovered flaws</vt:lpstr>
      <vt:lpstr>Discovered Shuffle Flaws </vt:lpstr>
      <vt:lpstr>Discovered Shuffle Flaws </vt:lpstr>
      <vt:lpstr>Discovered Shuffle Flaws </vt:lpstr>
      <vt:lpstr>Discovered Shuffle Flaws </vt:lpstr>
      <vt:lpstr>Discovered flaws</vt:lpstr>
      <vt:lpstr>Discovered flaws</vt:lpstr>
      <vt:lpstr>Discovered flaws</vt:lpstr>
      <vt:lpstr>Discovered Shuffle Flaws </vt:lpstr>
      <vt:lpstr>Discovered Shuffle Flaws </vt:lpstr>
      <vt:lpstr>Discovered flaws</vt:lpstr>
      <vt:lpstr>Discovered flaws</vt:lpstr>
      <vt:lpstr>Modified Dissent</vt:lpstr>
      <vt:lpstr>UC Framework</vt:lpstr>
      <vt:lpstr>Sequence of Games Anonymity Proof</vt:lpstr>
      <vt:lpstr>Discovered Shuffle Flaws </vt:lpstr>
      <vt:lpstr>Discovered Shuffle Flaws </vt:lpstr>
    </vt:vector>
  </TitlesOfParts>
  <Manager/>
  <Company>Paul Syverson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Proposal #: 55-P080-08 Presenter: Paul Syverson      Code 5543      (202) 404-7931      syverson@itd.nrl.navy.mil  Funding Summary: $870000,  FY08-FY10</dc:title>
  <dc:subject/>
  <dc:creator/>
  <cp:keywords/>
  <dc:description/>
  <cp:lastModifiedBy>Aaron Johnson</cp:lastModifiedBy>
  <cp:revision>292</cp:revision>
  <cp:lastPrinted>2011-06-08T15:26:59Z</cp:lastPrinted>
  <dcterms:created xsi:type="dcterms:W3CDTF">2011-10-13T20:08:31Z</dcterms:created>
  <dcterms:modified xsi:type="dcterms:W3CDTF">2012-06-21T15:43:44Z</dcterms:modified>
  <cp:category/>
</cp:coreProperties>
</file>